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40"/>
  </p:notesMasterIdLst>
  <p:handoutMasterIdLst>
    <p:handoutMasterId r:id="rId41"/>
  </p:handoutMasterIdLst>
  <p:sldIdLst>
    <p:sldId id="301" r:id="rId2"/>
    <p:sldId id="353" r:id="rId3"/>
    <p:sldId id="355" r:id="rId4"/>
    <p:sldId id="394" r:id="rId5"/>
    <p:sldId id="350" r:id="rId6"/>
    <p:sldId id="349" r:id="rId7"/>
    <p:sldId id="351" r:id="rId8"/>
    <p:sldId id="322" r:id="rId9"/>
    <p:sldId id="392" r:id="rId10"/>
    <p:sldId id="388" r:id="rId11"/>
    <p:sldId id="356" r:id="rId12"/>
    <p:sldId id="391" r:id="rId13"/>
    <p:sldId id="357" r:id="rId14"/>
    <p:sldId id="359" r:id="rId15"/>
    <p:sldId id="361" r:id="rId16"/>
    <p:sldId id="363" r:id="rId17"/>
    <p:sldId id="365" r:id="rId18"/>
    <p:sldId id="303" r:id="rId19"/>
    <p:sldId id="367" r:id="rId20"/>
    <p:sldId id="368" r:id="rId21"/>
    <p:sldId id="369" r:id="rId22"/>
    <p:sldId id="370" r:id="rId23"/>
    <p:sldId id="280" r:id="rId24"/>
    <p:sldId id="372" r:id="rId25"/>
    <p:sldId id="378" r:id="rId26"/>
    <p:sldId id="375" r:id="rId27"/>
    <p:sldId id="374" r:id="rId28"/>
    <p:sldId id="379" r:id="rId29"/>
    <p:sldId id="309" r:id="rId30"/>
    <p:sldId id="382" r:id="rId31"/>
    <p:sldId id="381" r:id="rId32"/>
    <p:sldId id="384" r:id="rId33"/>
    <p:sldId id="315" r:id="rId34"/>
    <p:sldId id="387" r:id="rId35"/>
    <p:sldId id="385" r:id="rId36"/>
    <p:sldId id="328" r:id="rId37"/>
    <p:sldId id="386" r:id="rId38"/>
    <p:sldId id="344"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3856" autoAdjust="0"/>
  </p:normalViewPr>
  <p:slideViewPr>
    <p:cSldViewPr>
      <p:cViewPr varScale="1">
        <p:scale>
          <a:sx n="77" d="100"/>
          <a:sy n="77" d="100"/>
        </p:scale>
        <p:origin x="1618"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54"/>
    </p:cViewPr>
  </p:sorterViewPr>
  <p:notesViewPr>
    <p:cSldViewPr>
      <p:cViewPr>
        <p:scale>
          <a:sx n="55" d="100"/>
          <a:sy n="55" d="100"/>
        </p:scale>
        <p:origin x="-17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88D6BF-848F-4861-979E-BE11D09E52A4}" type="datetimeFigureOut">
              <a:rPr lang="es-ES" smtClean="0"/>
              <a:pPr/>
              <a:t>22/10/2022</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A878E0-2E6A-431B-97E7-1BE7FB8CD3BB}" type="slidenum">
              <a:rPr lang="es-ES" smtClean="0"/>
              <a:pPr/>
              <a:t>‹Nº›</a:t>
            </a:fld>
            <a:endParaRPr lang="es-ES"/>
          </a:p>
        </p:txBody>
      </p:sp>
    </p:spTree>
    <p:extLst>
      <p:ext uri="{BB962C8B-B14F-4D97-AF65-F5344CB8AC3E}">
        <p14:creationId xmlns:p14="http://schemas.microsoft.com/office/powerpoint/2010/main" val="6401449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 altLang="es-E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 altLang="es-E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ltLang="es-E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2B063D-58F1-49DC-8EFA-3A3DC5A4D297}" type="slidenum">
              <a:rPr lang="es-ES" altLang="es-ES"/>
              <a:pPr/>
              <a:t>‹Nº›</a:t>
            </a:fld>
            <a:endParaRPr lang="es-ES" altLang="es-ES"/>
          </a:p>
        </p:txBody>
      </p:sp>
    </p:spTree>
    <p:extLst>
      <p:ext uri="{BB962C8B-B14F-4D97-AF65-F5344CB8AC3E}">
        <p14:creationId xmlns:p14="http://schemas.microsoft.com/office/powerpoint/2010/main" val="41585905"/>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En cuanto al diagnóstico de laboratorio en sí, la prueba más sencilla es la cuantificación del nivel del factor implicado. </a:t>
            </a:r>
          </a:p>
          <a:p>
            <a:r>
              <a:rPr lang="es-ES" sz="1100" dirty="0"/>
              <a:t>Sin embargo, el estudio genético es hoy en día el único método de alta fiabilidad que permite confirmar o desestimar que una mujer sea portadora. En el estudio indirecto es muy importante que exista un varón hemofílico para identificar el </a:t>
            </a:r>
            <a:r>
              <a:rPr lang="es-ES" sz="1100" dirty="0" err="1"/>
              <a:t>haplotipo</a:t>
            </a:r>
            <a:r>
              <a:rPr lang="es-ES" sz="1100" dirty="0"/>
              <a:t> (mutación) de riesgo. En los casos de sospecha de </a:t>
            </a:r>
            <a:r>
              <a:rPr lang="es-ES" sz="1100" dirty="0" err="1"/>
              <a:t>mosaicismo</a:t>
            </a:r>
            <a:r>
              <a:rPr lang="es-ES" sz="1100" dirty="0"/>
              <a:t> germinal, mutaciones en las células germinales no presentes en las células sanguíneas, el teórico riesgo de recurrencia es del 10% por lo que se debe ofrecer diagnóstico prenatal. </a:t>
            </a:r>
          </a:p>
          <a:p>
            <a:r>
              <a:rPr lang="es-ES" sz="1100" dirty="0"/>
              <a:t>Estudio indirecto por ligamiento. Diagnóstico probabilístico de alta fiabilidad diagnóstica. Se usan marcadores (polimorfismos) </a:t>
            </a:r>
            <a:r>
              <a:rPr lang="es-ES" sz="1100" dirty="0" err="1"/>
              <a:t>intra</a:t>
            </a:r>
            <a:r>
              <a:rPr lang="es-ES" sz="1100" dirty="0"/>
              <a:t> o </a:t>
            </a:r>
            <a:r>
              <a:rPr lang="es-ES" sz="1100" dirty="0" err="1"/>
              <a:t>extragénicos</a:t>
            </a:r>
            <a:r>
              <a:rPr lang="es-ES" sz="1100" dirty="0"/>
              <a:t>. Se requieren muestras de diversos familiares , incluyendo padres, abuelos, afectados, así como posibles portadoras.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a:p>
          <a:p>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En cuanto al diagnóstico de laboratorio en sí, la prueba más sencilla es la cuantificación del nivel del factor implicado. </a:t>
            </a:r>
          </a:p>
          <a:p>
            <a:r>
              <a:rPr lang="es-ES" sz="1100" dirty="0"/>
              <a:t>Sin embargo, el estudio genético es hoy en día el único método de alta fiabilidad que permite confirmar o desestimar que una mujer sea portadora. En el estudio indirecto es muy importante que exista un varón hemofílico para identificar el </a:t>
            </a:r>
            <a:r>
              <a:rPr lang="es-ES" sz="1100" dirty="0" err="1"/>
              <a:t>haplotipo</a:t>
            </a:r>
            <a:r>
              <a:rPr lang="es-ES" sz="1100" dirty="0"/>
              <a:t> (mutación) de riesgo. En los casos de sospecha de </a:t>
            </a:r>
            <a:r>
              <a:rPr lang="es-ES" sz="1100" dirty="0" err="1"/>
              <a:t>mosaicismo</a:t>
            </a:r>
            <a:r>
              <a:rPr lang="es-ES" sz="1100" dirty="0"/>
              <a:t> germinal, mutaciones en las células germinales no presentes en las células sanguíneas, el teórico riesgo de recurrencia es del 10% por lo que se debe ofrecer diagnóstico prenatal. </a:t>
            </a:r>
          </a:p>
          <a:p>
            <a:r>
              <a:rPr lang="es-ES" sz="1100" dirty="0"/>
              <a:t>Estudio indirecto por ligamiento. Diagnóstico probabilístico de alta fiabilidad diagnóstica. Se usan marcadores (polimorfismos) </a:t>
            </a:r>
            <a:r>
              <a:rPr lang="es-ES" sz="1100" dirty="0" err="1"/>
              <a:t>intra</a:t>
            </a:r>
            <a:r>
              <a:rPr lang="es-ES" sz="1100" dirty="0"/>
              <a:t> o </a:t>
            </a:r>
            <a:r>
              <a:rPr lang="es-ES" sz="1100" dirty="0" err="1"/>
              <a:t>extragénicos</a:t>
            </a:r>
            <a:r>
              <a:rPr lang="es-ES" sz="1100" dirty="0"/>
              <a:t>. Se requieren muestras de diversos familiares , incluyendo padres, abuelos, afectados, así como posibles portadoras</a:t>
            </a:r>
            <a:r>
              <a:rPr lang="es-ES"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En cuanto al diagnóstico de laboratorio en sí, la prueba más sencilla es la cuantificación del nivel del factor implicado. </a:t>
            </a:r>
          </a:p>
          <a:p>
            <a:r>
              <a:rPr lang="es-ES" sz="1100" dirty="0"/>
              <a:t>Sin embargo, el estudio genético es hoy en día el único método de alta fiabilidad que permite confirmar o desestimar que una mujer sea portadora. En el estudio indirecto es muy importante que exista un varón hemofílico para identificar el </a:t>
            </a:r>
            <a:r>
              <a:rPr lang="es-ES" sz="1100" dirty="0" err="1"/>
              <a:t>haplotipo</a:t>
            </a:r>
            <a:r>
              <a:rPr lang="es-ES" sz="1100" dirty="0"/>
              <a:t> (mutación) de riesgo. En los casos de sospecha de </a:t>
            </a:r>
            <a:r>
              <a:rPr lang="es-ES" sz="1100" dirty="0" err="1"/>
              <a:t>mosaicismo</a:t>
            </a:r>
            <a:r>
              <a:rPr lang="es-ES" sz="1100" dirty="0"/>
              <a:t> germinal, mutaciones en las células germinales no presentes en las células sanguíneas, el teórico riesgo de recurrencia es del 10% por lo que se debe ofrecer diagnóstico prenatal. </a:t>
            </a:r>
          </a:p>
          <a:p>
            <a:r>
              <a:rPr lang="es-ES" sz="1100" dirty="0"/>
              <a:t>Estudio indirecto por ligamiento. Diagnóstico probabilístico de alta fiabilidad diagnóstica. Se usan marcadores (polimorfismos) </a:t>
            </a:r>
            <a:r>
              <a:rPr lang="es-ES" sz="1100" dirty="0" err="1"/>
              <a:t>intra</a:t>
            </a:r>
            <a:r>
              <a:rPr lang="es-ES" sz="1100" dirty="0"/>
              <a:t> o </a:t>
            </a:r>
            <a:r>
              <a:rPr lang="es-ES" sz="1100" dirty="0" err="1"/>
              <a:t>extragénicos</a:t>
            </a:r>
            <a:r>
              <a:rPr lang="es-ES" sz="1100" dirty="0"/>
              <a:t>. Se requieren muestras de diversos familiares , incluyendo padres, abuelos, afectados, así como posibles portadoras</a:t>
            </a:r>
            <a:r>
              <a:rPr lang="es-ES" dirty="0"/>
              <a:t>. </a:t>
            </a:r>
          </a:p>
          <a:p>
            <a:endParaRPr lang="es-ES" dirty="0"/>
          </a:p>
          <a:p>
            <a:r>
              <a:rPr lang="es-ES" dirty="0"/>
              <a:t>La</a:t>
            </a:r>
            <a:r>
              <a:rPr lang="es-ES" baseline="0" dirty="0"/>
              <a:t> identificación del gen del </a:t>
            </a:r>
            <a:r>
              <a:rPr lang="es-ES" baseline="0" dirty="0" err="1"/>
              <a:t>Fc</a:t>
            </a:r>
            <a:r>
              <a:rPr lang="es-ES" baseline="0" dirty="0"/>
              <a:t> VIII ha facilitado el análisis de ligamiento para la detección de portadoras y diagnóstico prenatal.</a:t>
            </a:r>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a:t>Región Xq28. </a:t>
            </a:r>
            <a:r>
              <a:rPr lang="es-ES" sz="1200" dirty="0"/>
              <a:t>El gen F8 es muy grande, estudio complejo, más de 500 mutaciones aunque hay algunas aparecen</a:t>
            </a:r>
            <a:r>
              <a:rPr lang="es-ES" sz="1200" baseline="0" dirty="0"/>
              <a:t> con mayor frecuencia (45% de los casos inversión del </a:t>
            </a:r>
            <a:r>
              <a:rPr lang="es-ES" sz="1200" baseline="0" dirty="0" err="1"/>
              <a:t>intrón</a:t>
            </a:r>
            <a:r>
              <a:rPr lang="es-ES" sz="1200" baseline="0" dirty="0"/>
              <a:t> 22)</a:t>
            </a:r>
            <a:r>
              <a:rPr lang="es-ES" sz="1200" dirty="0"/>
              <a:t>; el F9 es bastante más pequeño pero no mutación mayoritaria , análisis también complejo. Se estiman más de 3000 variantes (mutaciones) entre los 2 genes.</a:t>
            </a:r>
            <a:endParaRPr lang="es-ES" dirty="0"/>
          </a:p>
          <a:p>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a:t>Región Xq28. </a:t>
            </a:r>
            <a:r>
              <a:rPr lang="es-ES" sz="1200" dirty="0"/>
              <a:t>El gen F8 es muy grande, estudio complejo, más de 500 mutaciones aunque hay algunas aparecen</a:t>
            </a:r>
            <a:r>
              <a:rPr lang="es-ES" sz="1200" baseline="0" dirty="0"/>
              <a:t> con mayor frecuencia (45% de los casos inversión del </a:t>
            </a:r>
            <a:r>
              <a:rPr lang="es-ES" sz="1200" baseline="0" dirty="0" err="1"/>
              <a:t>intrón</a:t>
            </a:r>
            <a:r>
              <a:rPr lang="es-ES" sz="1200" baseline="0" dirty="0"/>
              <a:t> 22)</a:t>
            </a:r>
            <a:r>
              <a:rPr lang="es-ES" sz="1200" dirty="0"/>
              <a:t>; el F9 es bastante más pequeño pero no mutación mayoritaria , análisis también complejo. Se estiman más de 3000 variantes (mutaciones) entre los 2 genes.</a:t>
            </a:r>
            <a:endParaRPr lang="es-ES" dirty="0"/>
          </a:p>
          <a:p>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100" dirty="0"/>
              <a:t>El asesoramiento genético no se limita sólo a  la mención de un riesgo de recurrencia.</a:t>
            </a:r>
          </a:p>
          <a:p>
            <a:r>
              <a:rPr lang="es-ES" sz="1100" dirty="0"/>
              <a:t>La familia consultante debe llegar a conocer las implicaciones de la enfermedad (que es, como se trata…), la forma en que se hereda, la probabilidad de que vuelva a ocurrir en sus descendientes, los factores de error en los cálculos de riesgo y en las pruebas diagnósticas… y las alternativas que existen para que los consultantes, disponiendo de todos estos elementos, puedan elegir el camino a seguir. Es muy importante la elaboración de un árbol familiar detallado, con información fiable ( diagnóstico correcto, aportar pruebas que lo corroboren). Errores en el diagnóstico o en los datos de la genealogía pueden llevar a interpretaciones incorrectas de los resultados.</a:t>
            </a:r>
          </a:p>
          <a:p>
            <a:r>
              <a:rPr lang="es-ES" sz="1100" dirty="0"/>
              <a:t>Un aspecto importante en las portadoras es conocer su nivel basal de factor VIII y IX, como mínimo en 3 ocasiones diferentes ya que puede variar en el ciclo menstrual,</a:t>
            </a:r>
            <a:r>
              <a:rPr lang="es-ES" sz="1100" baseline="0" dirty="0"/>
              <a:t> con los ACOS y en el embarazo. Aproximadamente hay un 50% de portadoras con valores normales, entre 50-100 UI/dl (50-150% del valor normal). Los niveles inferiores varían desde aquellos similares a hemofilia grave (muy raro), siendo el grupo mayoritario niveles equivalentes a una hemofilia leve.</a:t>
            </a:r>
            <a:endParaRPr lang="es-ES" sz="1100" dirty="0"/>
          </a:p>
        </p:txBody>
      </p:sp>
    </p:spTree>
    <p:extLst>
      <p:ext uri="{BB962C8B-B14F-4D97-AF65-F5344CB8AC3E}">
        <p14:creationId xmlns:p14="http://schemas.microsoft.com/office/powerpoint/2010/main" val="68400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100" dirty="0"/>
              <a:t>El asesoramiento genético no se limita sólo a  la mención de un riesgo de recurrencia.</a:t>
            </a:r>
          </a:p>
          <a:p>
            <a:r>
              <a:rPr lang="es-ES" sz="1100" dirty="0"/>
              <a:t>La familia consultante debe llegar a conocer las implicaciones de la enfermedad (que es, como se trata…), la forma en que se hereda, la probabilidad de que vuelva a ocurrir en sus descendientes, los factores de error en los cálculos de riesgo y en las pruebas diagnósticas… y las alternativas que existen para que los consultantes, disponiendo de todos estos elementos, puedan elegir el camino a seguir. Es muy importante la elaboración de un árbol familiar detallado, con información fiable ( diagnóstico correcto, aportar pruebas que lo corroboren). Errores en el diagnóstico o en los datos de la genealogía pueden llevar a interpretaciones incorrectas de los resultados.</a:t>
            </a:r>
          </a:p>
          <a:p>
            <a:r>
              <a:rPr lang="es-ES" sz="1100" dirty="0"/>
              <a:t>Un aspecto importante en las portadoras es conocer su nivel basal de factor VIII y IX, como mínimo en 3 ocasiones diferentes ya que puede variar en el ciclo menstrual,</a:t>
            </a:r>
            <a:r>
              <a:rPr lang="es-ES" sz="1100" baseline="0" dirty="0"/>
              <a:t> con los ACOS y en el embarazo. Aproximadamente hay un 50% de portadoras con valores normales, entre 50-100 UI/dl (50-150% del valor normal). Los niveles inferiores varían desde aquellos similares a hemofilia grave (muy raro), siendo el grupo mayoritario niveles equivalentes a una hemofilia leve.</a:t>
            </a:r>
            <a:endParaRPr lang="es-ES" sz="1100" dirty="0"/>
          </a:p>
        </p:txBody>
      </p:sp>
    </p:spTree>
    <p:extLst>
      <p:ext uri="{BB962C8B-B14F-4D97-AF65-F5344CB8AC3E}">
        <p14:creationId xmlns:p14="http://schemas.microsoft.com/office/powerpoint/2010/main" val="68400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100" dirty="0"/>
              <a:t>El sexo fetal en sangre materna es determinado mediante la ampliación de la secuencia SRY (sólo unida al ADN del varón). Si resultado negativo  se confirma en la ecografía realizada unas semanas después, sin necesidad de realizar una técnica invasiva, que comporta riesgo materno y fetal.</a:t>
            </a:r>
          </a:p>
          <a:p>
            <a:r>
              <a:rPr lang="es-ES" sz="1100" dirty="0"/>
              <a:t>La </a:t>
            </a:r>
            <a:r>
              <a:rPr lang="es-ES" sz="1100" dirty="0" err="1"/>
              <a:t>cordocentesis</a:t>
            </a:r>
            <a:r>
              <a:rPr lang="es-ES" sz="1100" dirty="0"/>
              <a:t> es muy poco utilizada en las 2-3 últimas décadas, casos muy específicos.</a:t>
            </a:r>
          </a:p>
        </p:txBody>
      </p:sp>
    </p:spTree>
    <p:extLst>
      <p:ext uri="{BB962C8B-B14F-4D97-AF65-F5344CB8AC3E}">
        <p14:creationId xmlns:p14="http://schemas.microsoft.com/office/powerpoint/2010/main" val="4119200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Debemos tener la habilidad de hablar con sensibilidad a individuos con diferencias religiosas, culturales, sociales y personales.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lvl="2"/>
            <a:r>
              <a:rPr lang="es-ES" altLang="es-ES" sz="1100" dirty="0"/>
              <a:t>Su uso no se consideró hasta 1969. </a:t>
            </a:r>
          </a:p>
          <a:p>
            <a:pPr lvl="2"/>
            <a:r>
              <a:rPr lang="es-ES" altLang="es-ES" sz="1100" dirty="0"/>
              <a:t>El estudio del ADN fetal libre permite la determinación del grupo Rh y del sexo del feto. También…</a:t>
            </a:r>
          </a:p>
          <a:p>
            <a:pPr lvl="2"/>
            <a:r>
              <a:rPr lang="es-ES" altLang="es-ES" sz="1100" dirty="0"/>
              <a:t>Puede ser detectado a partir de la semana 7 de gestación.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100" dirty="0"/>
              <a:t>La hemofilia se considera una enfermedad hereditaria. </a:t>
            </a:r>
          </a:p>
          <a:p>
            <a:pPr marL="0" marR="0" indent="0" algn="l" defTabSz="914400" rtl="0" eaLnBrk="1" fontAlgn="base" latinLnBrk="0" hangingPunct="1">
              <a:lnSpc>
                <a:spcPct val="100000"/>
              </a:lnSpc>
              <a:spcBef>
                <a:spcPct val="30000"/>
              </a:spcBef>
              <a:spcAft>
                <a:spcPct val="0"/>
              </a:spcAft>
              <a:buClrTx/>
              <a:buSzTx/>
              <a:buFontTx/>
              <a:buNone/>
              <a:tabLst/>
              <a:defRPr/>
            </a:pPr>
            <a:r>
              <a:rPr lang="es-ES" sz="1100" dirty="0"/>
              <a:t>Tipo A (85%): 1/5000 nacidos. Tipo B (15%): 1 /30.000 nacidos. Tipo C (2-3%). Por cada paciente hemofílico se estima una media de cuatro portadoras. Así, en España, se calcula que existen unas 10.000 mujeres portadoras de hemofilia (grupo muy numeroso).</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a:p>
          <a:p>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lvl="2"/>
            <a:r>
              <a:rPr lang="es-ES" altLang="es-ES" sz="1100" dirty="0"/>
              <a:t>Su uso no se consideró hasta 1969. </a:t>
            </a:r>
          </a:p>
          <a:p>
            <a:pPr lvl="2"/>
            <a:r>
              <a:rPr lang="es-ES" altLang="es-ES" sz="1100" dirty="0"/>
              <a:t>El estudio del ADN fetal libre permite la determinación del grupo Rh y del sexo del feto. También…</a:t>
            </a:r>
          </a:p>
          <a:p>
            <a:pPr lvl="2"/>
            <a:r>
              <a:rPr lang="es-ES" altLang="es-ES" sz="1100" dirty="0"/>
              <a:t>Puede ser detectado a partir de la semana 7 de gestación.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100" dirty="0"/>
              <a:t>La BVC, al ser más precoz, protege más la privacidad del paciente y en caso de interrupción el menor tiempo de gestación aporta mayor seguridad. </a:t>
            </a:r>
            <a:r>
              <a:rPr lang="es-ES" altLang="es-ES" sz="1100" dirty="0"/>
              <a:t>Riesgo de aborto: amniocentesis 0.5- 1% y BVC 1%, sesgo  atribuible al comparar técnicas invasivas que se realizan a diferente edad </a:t>
            </a:r>
            <a:r>
              <a:rPr lang="es-ES" altLang="es-ES" sz="1100" dirty="0" err="1"/>
              <a:t>gestacional</a:t>
            </a:r>
            <a:r>
              <a:rPr lang="es-ES" altLang="es-ES" sz="1100" dirty="0"/>
              <a:t> )</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ES" sz="1100" dirty="0"/>
              <a:t>Tanto la BVC como la amniocentesis permiten realizar el estudio genético directo o indirecto por polimorfismos.</a:t>
            </a:r>
          </a:p>
          <a:p>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El acceso depende de la localización placentaria y de la preferencia del operador. Vaginal/ </a:t>
            </a:r>
            <a:r>
              <a:rPr lang="es-ES" sz="1100" dirty="0" err="1"/>
              <a:t>transcervical</a:t>
            </a:r>
            <a:r>
              <a:rPr lang="es-ES" sz="1100" dirty="0"/>
              <a:t>.</a:t>
            </a:r>
          </a:p>
          <a:p>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Inicialmente la opción era la selección de sexo, por amplificación del DNA Y-específico; así fue el primer RN en  España, 1994,  de una mujer portadora de hemofilia . </a:t>
            </a:r>
          </a:p>
          <a:p>
            <a:r>
              <a:rPr lang="es-ES" sz="1100" dirty="0"/>
              <a:t>Desde el 2009 la hemofilia está dentro del grupo de enfermedades que no requieren autorización del Comité nacional de Reproducción Asistida (ASEBIR-2009)</a:t>
            </a:r>
          </a:p>
          <a:p>
            <a:r>
              <a:rPr lang="es-ES" sz="1100" dirty="0"/>
              <a:t>El análisis es de una única célula por lo que se aconseja su confirmación posterior por una técnica prenatal invasiva…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DGPI: limitaciones en el diagnóstico directo de la mutación. Precisa comprobación posterior del resultado.</a:t>
            </a:r>
          </a:p>
          <a:p>
            <a:r>
              <a:rPr lang="es-ES" sz="1100" dirty="0"/>
              <a:t>Para evitar el DGPI otra opción es la FIV con óvulos de donante.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Inicialmente la opción era la selección de sexo, por amplificación del DNA Y-específico; así fue el primer RN en  España, 1994,  de una mujer portadora de hemofilia . </a:t>
            </a:r>
          </a:p>
          <a:p>
            <a:r>
              <a:rPr lang="es-ES" sz="1100" dirty="0"/>
              <a:t>Desde el 2009 la hemofilia está dentro del grupo de enfermedades que no requieren autorización del Comité nacional de Reproducción Asistida (ASEBIR-2009)</a:t>
            </a:r>
          </a:p>
          <a:p>
            <a:r>
              <a:rPr lang="es-ES" sz="1100" dirty="0"/>
              <a:t>El análisis es de una única célula por lo que se aconseja su confirmación posterior por una técnica prenatal invasiva…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En el embarazo cambios en la hemostasia, tendencia </a:t>
            </a:r>
            <a:r>
              <a:rPr lang="es-ES" sz="1100" dirty="0" err="1"/>
              <a:t>procoagulante</a:t>
            </a:r>
            <a:r>
              <a:rPr lang="es-ES" sz="1100" dirty="0"/>
              <a:t>. Aumentan VII, VIII, X y XII. Disminuyen XIII, activador tisular del </a:t>
            </a:r>
            <a:r>
              <a:rPr lang="es-ES" sz="1100" dirty="0" err="1"/>
              <a:t>plasminógeno</a:t>
            </a:r>
            <a:r>
              <a:rPr lang="es-ES" sz="1100" dirty="0"/>
              <a:t> y </a:t>
            </a:r>
            <a:r>
              <a:rPr lang="es-ES" sz="1100" dirty="0" err="1"/>
              <a:t>proteina</a:t>
            </a:r>
            <a:r>
              <a:rPr lang="es-ES" sz="1100" dirty="0"/>
              <a:t> S. No cambian II, V, IX y XI. Tras el parto revierten</a:t>
            </a:r>
            <a:r>
              <a:rPr lang="es-ES" dirty="0"/>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s-ES" sz="1100" dirty="0"/>
              <a:t>Conocer la historia hemorrágica previa de la portadora y si ha requerido tratamiento hemostático, transfusiones o tratamiento por anemia. Documentar los niveles entre las 28 y 34 semanas para toma de decisiones previa al parto.</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s-ES" sz="1800" dirty="0"/>
          </a:p>
          <a:p>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En las mujeres portadoras es fundamental conocer los niveles basales de factor VIII y IX por el mayor riesgo asociado de hemorragia. Las portadoras sintomáticas suelen tener niveles de</a:t>
            </a:r>
            <a:r>
              <a:rPr lang="es-ES" sz="1100" baseline="0" dirty="0"/>
              <a:t> los factores entre el 40-60%. Si menores del 30% clínica similar a los varones hemofílicos leves, mejor poner factor...</a:t>
            </a:r>
            <a:endParaRPr lang="es-ES" sz="1100" dirty="0"/>
          </a:p>
          <a:p>
            <a:r>
              <a:rPr lang="es-ES" sz="1100" dirty="0"/>
              <a:t>Tratamiento ante episodios</a:t>
            </a:r>
            <a:r>
              <a:rPr lang="es-ES" sz="1100" baseline="0" dirty="0"/>
              <a:t> de hemorragia aguda o situaciones de riesgo hemorrágico</a:t>
            </a:r>
            <a:r>
              <a:rPr lang="es-ES" sz="1100" dirty="0"/>
              <a:t>: </a:t>
            </a:r>
            <a:r>
              <a:rPr lang="es-ES" sz="1100" dirty="0" err="1"/>
              <a:t>antifibrinolíticos</a:t>
            </a:r>
            <a:r>
              <a:rPr lang="es-ES" sz="1100" dirty="0"/>
              <a:t> (</a:t>
            </a:r>
            <a:r>
              <a:rPr lang="es-ES" sz="1100" dirty="0" err="1"/>
              <a:t>tranexámico</a:t>
            </a:r>
            <a:r>
              <a:rPr lang="es-ES" sz="1100" dirty="0"/>
              <a:t>, </a:t>
            </a:r>
            <a:r>
              <a:rPr lang="es-ES" sz="1100" dirty="0" err="1"/>
              <a:t>aminocaproico</a:t>
            </a:r>
            <a:r>
              <a:rPr lang="es-ES" sz="1100" dirty="0"/>
              <a:t>), </a:t>
            </a:r>
            <a:r>
              <a:rPr lang="es-ES" sz="1100" dirty="0" err="1"/>
              <a:t>desmopresina</a:t>
            </a:r>
            <a:r>
              <a:rPr lang="es-ES" sz="1100" dirty="0"/>
              <a:t> (fármaco que libera F. </a:t>
            </a:r>
            <a:r>
              <a:rPr lang="es-ES" sz="1100" dirty="0" err="1"/>
              <a:t>vW</a:t>
            </a:r>
            <a:r>
              <a:rPr lang="es-ES" sz="1100" dirty="0"/>
              <a:t> y aumenta la adhesión plaquetaria) y </a:t>
            </a:r>
            <a:r>
              <a:rPr lang="es-ES" sz="1100" dirty="0" err="1"/>
              <a:t>tto</a:t>
            </a:r>
            <a:r>
              <a:rPr lang="es-ES" sz="1100" dirty="0"/>
              <a:t> sustitutivo con el factor.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100" dirty="0"/>
              <a:t>La hemofilia se considera una enfermedad hereditaria. </a:t>
            </a:r>
          </a:p>
          <a:p>
            <a:pPr marL="0" marR="0" indent="0" algn="l" defTabSz="914400" rtl="0" eaLnBrk="1" fontAlgn="base" latinLnBrk="0" hangingPunct="1">
              <a:lnSpc>
                <a:spcPct val="100000"/>
              </a:lnSpc>
              <a:spcBef>
                <a:spcPct val="30000"/>
              </a:spcBef>
              <a:spcAft>
                <a:spcPct val="0"/>
              </a:spcAft>
              <a:buClrTx/>
              <a:buSzTx/>
              <a:buFontTx/>
              <a:buNone/>
              <a:tabLst/>
              <a:defRPr/>
            </a:pPr>
            <a:r>
              <a:rPr lang="es-ES" sz="1100" dirty="0"/>
              <a:t>Tipo A (85%): 1/5000 nacidos. Tipo B (15%): 1 /30.000 nacidos. Tipo C (2-3%). Por cada paciente hemofílico se estima una media de cuatro portadoras. Así, en España, se calcula que existen unas 10.000 mujeres portadoras de hemofilia (grupo muy numeroso).</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a:p>
          <a:p>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s-ES" sz="1100" dirty="0"/>
              <a:t>Conocer la historia hemorrágica previa de la portadora y si ha requerido tratamiento hemostático, transfusiones o tratamiento por anemia. Documentar los niveles entre las 28 y 34 semanas para toma de decisiones previa al parto.</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s-ES" sz="1800" dirty="0"/>
          </a:p>
          <a:p>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Después del parto, una toma de muestra de sangre del cordón umbilical, verificará si el recién nacido está afectado por la enfermedad. El momento del alumbramiento puede ser peligroso. La incidencia de hemorragia postparto, tanto inmediata como secundaria, aumenta unas 4 y 2 veces respectivamente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s-ES" sz="1800" dirty="0"/>
          </a:p>
          <a:p>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155650" name="AutoShape 2" descr="data:image/jpeg;base64,/9j/4AAQSkZJRgABAQAAAQABAAD/2wCEAAkGBxMSEhUTExMVFhUXFxcaFxgXFxgVGBgYGBcXFxUYFRoYHSggGBolHRgVITEhJSkrLi4uFx8zODMtNygtLisBCgoKDg0OGxAQGi0lICUtLS0vLS0tLS0tLS0tLS0tLS0tLS0tLS0tLS0tLS0tLS0tLS0tLS0tLS0tLS0tLS0tLf/AABEIAMIBAwMBIgACEQEDEQH/xAAcAAACAgMBAQAAAAAAAAAAAAAFBgMEAAECBwj/xAA/EAABAwIEAwUGBAUEAQUBAAABAAIRAyEEBRIxQVFhBiJxgZETMqGx0fBCUsHhBxQjM3IVYoLxsjRDU2OSFv/EABoBAAIDAQEAAAAAAAAAAAAAAAIDAAEEBQb/xAAnEQACAgICAQQCAgMAAAAAAAAAAQIRAyESMUEEEzJRImFxgQUjM//aAAwDAQACEQMRAD8AIUxZR0G3JUNXNqFMQ6o3wBul7NszFVjmscSN47sgjY2MlczHBuLRtnKmHsfmlOiWhx3I8up5LnNcQHuYQZaRYjbmkChTfUM313kEEExeRO4gE+RTDgsuL6ZaCWudIF4g2JaRsQZ2K0whxVCZScnY3ZTg2vLHQ0gwGkxfha/invK8qYO9An4SvI8Pl9RjmQ8j2bw8dCIJt5EeqaT/ABBZTDP6VUQWayC24/FALtiTNzwToULlZ6W2kF2GJd7LdoBitb2vBZqhrSIc234utnfCEzBMAI9K1oUpC1ClkIX0QUIx+CLQSJhHCtEKEPPm5rSr6qT4JBgg/qkD+IXYynTHtqTiObSZH/HkvVM87FU6j3VqB9lWO5Huu/yH6ryftScVTeaOJbpPA7hw5tKpukWtiZWpiGtFyEZw9L+nEKjRpgVEepNWWcrY6KA+X4VwqEwmZ1PU2FHSYBwVlqCw0ilhcuDDKvwpMMzU4AplbkrNE9ESi5FOSiKjkRyjIKmINhDfzH9FdynJPbVo/A0369F6FhqTabQ1oiFccd9lSmBcu7HUGAahqPW6LsyagLezb6BTGosFVNUUhdso1+zGGfvTb6BCcw7AYeoCLt8CmdtVdtrqcIvwTkzyfMP4P7+yrHwcAflCT84/hdjqclrG1B/tMH0K+ixVC7kFWo10VZ8r4bsnXY7+tSe2DxH0TbhKIaAAvdquDY7doPkg+N7J4ep+AA8xb5LZgzxh2jl+u9Fkz7jL+jy0qrWT1mPYZwk03z0KUsxyavSPfpujmLj4LfHPCfTOFP0OfFuUSq1qxdArE6jJbFengyRPvf4ls+Y1IjhsJBFo5BwInoC2YPUtU9LIXMHexDZHANFuH4iZ8oXFXS3ue1meBY1snyn9F5098WH48MgtaHjZzQe82DZzY32H0GynouqViPYg6ZaZjaLEHy++UWQ5L7apEEcpnheL+BXp+S5EygIAkwgk/obGFi9luRV3anPPvSQPE7n4ep8F3mvZlwYCJJbsALTzPEn6BPDGR0W3NQ2xjxo8q7N5icJWe1whtSNQPdFiZPjpL2+DivR+wvakYp9ShA/pNbBkkm5Dp4cAbfmjgYr5tkdKuIe2/MWPikXNMgxOB/qYZxEEnWyzgDFj0smQyeGInifaPc1tL/Y3tC3GUA/UC8WeAC3SSJgg/Pa3ij6eINELldrRChDlBe02QUsZSNOoL/hdxaeYRorRChD5mzzKamExJp1BBBseDhwIVuiV77mGVUa39ym13iAUrZt/D2g+TRJpu5C7fRInifgbGf2ebMU7Sr2Zdm8Rhz3mFzfzNv6jgqVBslKUJXVDOSqyE4rS8eKfcBW10xHJDMHk9ItlwEorklAaobsE7HinG2yZcuKUUo9hnKMIKbep3VurVAElaQfPsZpbAViinmvaIMmEpYn+IbmPjTIXOMYXkoNVyLUSYWz0uGLuWVOjNnzVUYPY54Lt6HC4RrD9raLt3R4pAwmSlFqeUCIK5+XJU3x6N0MVx32P2Gzem/ZwV1lcHYpHwOXhm1leqV3NEgoVmCeBjg2sVK3ELzX/APtjSdFRpjmEeyztfh62zxPJOjJMQ4tdji2qCtVKLXbgFC6WKa64KssrlFYNENTs/QJJNNt+gWK4MSsRcn9g+3H6R811sRSA2c7kfaPPqO4fgpcvc6sdLW2HNxPj70/BD6eqs4DcHj84XpfY3sqBDnXPySpOh8I2Fux2VaGgmd7T5GPC6dGMUeFwjWAAK41qBIfZGGrlzFZKjc4K6IpFYtUbmTYqU7rZCGi7BGW5Z/LYg1aXda+z2/hN944He/CU60qgcA4bEWSVn2YGkwBt3OIDRa5NgrWU1KtGHVKjnji2RAnfTbgjhOtMRkx3tDasUVCs14DmmQVInmcxaIW1pQhw5QuEKwVw5qshXe0He6D4/s7RqXDQDzCMuELSibTtFNJqmef5plFSja5aeI/VGslwgp0xzKYa9EOEOEhCsRRNP/H5I8uZyjTF4sMYSbRqtVgJSzp7iZIMJyw9JrrlWcVlzHtggQs8dNNj5K00jy0Pk2Ct0mdESzPLW0XwNvkqwI5puX/ISS4xQGH/AB2O1JuzltMqzRAVZ3it0XXgXK5bbbOqtF1z1BWqWV/DZRVfeIVmp2Vc4e/HomLHJi3kijznP6YMpPruLTLTBC9UzrsLXIJY8HoR9F5j2iy2vh3RVpub1iW+qbji0xOScaC3Z/tZUadJqX5FPWW9soj2gjruvDKYLXapumfB5pqbc3C6kIwmqktnAzyy4pcsT19PZ7SztTQInWPVYvAq+Yd43WJLwxvs1L1GWviehdg+zVhUcLfsvT8IwMEDa3wVDK6IZTAAV1jlz+R3FGlRfpuU2pUqb1Mx6NMBonLlXqOWn1FXeCrbIkS61qrWsoSUMzSo7Q4A3NrcJQ3QVAunjv5jFkx3KNh/kePz9VczrO204YAXOOzRc9bcEED/AGFNx4yXO8TwQ7CYwPquoU6mmsWF9ar7zrf+1SGwiR/3KDctIvS7HvstmLnTuHcWn9Qm6ji2utseR/TmkTIcCMNSbJ7zjJJMuN+PVNBYC1Hjk46F5MakG1iGYHGkHS/bg4/I/VE1pTTRklFxdM1C0tkrmVYJxUZKhAVkrgqyELgo6tMOBBUzwtKiCxVe6hUg+4djy6KXE54BDAblGcRh2vbpcJCRc9yh2HdqElh48v2Q8aZbegrisIKgkXSrmeGdSuNkYy7M43KM4TADEHU4dzkeKqcVJFwm09CLhcXrIa27jwT7kmUtptDnXcpP9BoU6ntGsAdHJXHVOASo40h0sjaotCoAttrhUtYC2MR0TLFBJtQFVcwyqnWaWvaHA8wuGvB2MKek53JTsh5Z2q/hMx0vwx0H8v4T9F5dm2SYjCuLarC3ru0+BX1SKgO6p5llNKu0tewOB5hGptCpYkz5Q9isXu+J/hVhS4kagDwBIA8FiZ7kRXtZA0yopW1ULo15U7Kq5SZ3QmyquvaQqLK0KZlSUxMBotalsvURdAVevWCNsFIkrP6qhWfOyyviRG6lyzQ43KHyF4FPtLIpvcBsJPgCCVB2LyL+XYarmuNWr3naoJaHXIHU8T9n0WpljD3iAfj6ro4SmTJBPibKcWkDpuwblOEdUeHu2GwGw6DqmVwgKuxwaLCBy4KvisaAijUUU7bJapCtZVj9XcJv+Hw5Jeq5g3mucLXlwc03BlXGdMHJjtDutFQ4LE+0aDx4jqp1qTMNUaWiFsqKoVZDo/dlGQuwCePkPotho+z9FZRWKixOHbUaWOEgohpH2AuDTHJUWeTZrhvYYptJ1mEyDzHJP2W4lukBuynzrJWYgDUBIuDx9UtUsPUoVSyDp+9kuSaCiMeKvsoJgdVwKhIuuS+yEs6JXDqkKzgsA6rf3Wc+J8B+qM4bBMZ7rb8zc+vDyVpNlNgnB4Y+85p3sD8yr/tTt/2ry1o4lMVJAO/sHGmXcPMLunRf080QF1FXqgKmi0Q6D0Wlo1z9haUpF2eW4fGEK5TxEpZweJ+/qjOHfK51UdNMKMrK1TxCoU1BmmNFFtruOw+HzIRIjZczXO2UWkuN4sOZS1Qx1Wq81H90TYSfKy7wOS1Kp9pV33vw/dd5nFMhlNut++8NaObjwH7orA2zMRinnaVrL8TVBkTA4fsquBZiKtQNpua5x4tYRTaObnk97yCemZS1nUxBMbkcVVMtSMwGautPojVHFMeORS9/LQVPh6keSkZNBtJhx7Z6odj8PTg6rcZn5rirnIpjcSlrNc0NYtazi6/UC5HrARNpkUWibHZM73mvMb+SrZE14q2qamixHEeiay+acm1r/qg3ZnJw1gqTJfc2uJvCFx+iW/I1ZVX0vvs6x8eB/TzR9KmkpkwtfUwO6X8RYrVidqjDnjTske5cN+z97LjVPjwVbH5nTotLnOAAIBJ2BNgPG6eISLxPl+vkuPbD/uwS67Ma9X+00MANqlUHvDm1gM+sKKnlmszWrVK0TAMMYJ37rIDvOUt5F4HLC/IZr53QYSDVbMCze86/GBJVB/a+hMf1ReJ9i8Dylqnp0GMGljWtHJoAHwXD6DTuEDyPwNWCJHV7WYdrS5z3AW3pui5gcPVcHtHg6tjVpzMC+kz0ldMw4GobtO4Ox5oPlHZTDU8TqLS6XSwOkhsD3Re48fBV7sgvZx0+wy2kDdrwWxM9P1HVSYPKnveCbUt77np+6PU6DGizWtHQAKWQnUjE7NsaAAAIHAcgsK2sUIahcG/gq1fMGiw73ht6/RDsTiy73jbkNv3QSyJDI4pSCdbGNAsZPS/7IWKziZdPgIt5lcMq3gK1Tale42N9qK7Ofa//AF+rv2WKfQFinKX2TjD6PAsFVuRuOHUEWR3C1Uj5XjJY13FpM/492T4SU2YGtIBSpRpjIStB6liYVbAM9q41nTE90HgBYeZufNVqrTodp3I+dv1Vui7Q0NHAKhlk2bZuKTDHkOZNgEiYvMK9Ws3D05u6argJBd+GebG2EInn1Vxc3SNRnujm7YT6o12cyunhW+0qXqk6iBzjj4SVItR2wZJy0h0oODGgkAEwBAgAAcBy3+KvYQa2T1/7S5gGVcQ+dhxPBo/K3qnDDsDGwOAsji3LZbXFALOJY2VUp0iBIduLonnNLWxw6JAr5xUpyxzXSLWiD8UuS2Ni9bO8/wAxDXaQdTjw4AczyCtdnsOXkOP2EvU2uqvLiN/+gmvLsUKLRaXH3R9eQV6JtvQazOsGtDSYaBLv0C6yKuYLSIsD6oJQxDq7yX+403PB9QbD/Ftif+I4lFcA7QJO528BxV+RzilCg826sYSuRLOs/UfBUsO5ZWqaXi4Gq17CZkSm43UjBljaLma5k2iySS2fdcBMA9Bx25oNhcOXOFatBf8AhbfS3rBMazxPkEOzCuatcNh7QO84SNBgkMA5iZP/ABRL20N3TMkvBMENWWHYwGb2G63hsbr1RsLefAeMX/7ss5ritDRp47+im7OYovDW/lEuPN7u8fmfgkcjV7aobqRlSU2yVDRcAFP7QIgGaqMMwLk7K17JtEanQ5/Dp4fVSMIYNR94iw5D6rilhjUdqdsNk2MaMeTJekD21q1WowEkNLhMcheJ6pkaAoagDAXBvugm29hsEBfnoeLujoDA+pVymo9gQxyn0GcdjhTBi7uXLlKEOrl5lzibbcPTYKn/AKhTg33QvGZsxgJBWfJl/Zsx4K/kOVMQAl3Nc7DXAAx3h6TCF4rPyZhLeMxAq1GNMgucBI6kBJcnLocko9nquTglut27r+A4fVFgUPwpsAFcaU+PRmntkutYo1iIA+V8uxHsw09Tbgb3npFk2ZRXEaqbtTNyPxMH+4cuqTqpiB0/WT+q5wOKcw91xbe0Wv0RyhyFRnxZ6xQcHCQsxGqLXSv2czpz7OieYsD6WHwTdhq4sssk0a4tSRHkuVOfV1uEaZHQeHqmnB5IyQ551cengqGGxQaLKy7H9UK/YdB9lRrRDQAOi6dXCAUMWV27F9UzkRxQQxVayTs4oteZ4oxisbZKmaY3QJJgXJJ5KmrZLola5tMEnYfcKk3FuqOOkRO7vyjk3r99EJp1quKd3Q4UxxNp6lMeBwYYL36Cw8+aukg8b8sK5c8taNg0CB16Dne/iSUZy5hquk7Df9AgOHl7h9jyTVlwDAFEFkyOQQcyBCGZ3WIpkwDHA7Hhf1VvE4qOKXu0+OaKLri8ATcXc3dGnsTJfiCsBjGtqVJAadQEatVmgAX43nZGW48GBuEj1K2is/3YMEaQQ2CB7s3iZV+nXdolnDgpN7LxpcUOv+nMrNsIg+KqYrCPouApsMcxYE8VD2PzOKTy83DiI4gQD9VZybFPIqvxFVpOsua0GRTYR3GzxMSTHPohaTGxbWy3RxLgO8I8UWyB/tnF27WRPV3Afr6JDzLM3YqqKdE6WN99/GOAHUr03s5lwwuHZSMlwkuJ4vcZd48vABHjVsV6mXCNeWEWYYE6nAT6q0oW1FIFpOYacUgdpMIzW4sGnoNp8OCfKpQDNMt17BLyR5IZjm4O0ed1HOG0lUK4qPloaRPE/Reg0+z3Mq/gsgptMwCUhYDQ/Us82w/ZypGzj4qPLcqjGU2ke6dR8rj5L0zNKulzabYE7+CE4fBAV3VPIXnxRSxpIGM3J7DmGp2VgKvSrCFp+JhDaQdNlxaVD+ZWK7K4nyziQS4iLdbevILk2FvAdTxPy9UUx1F7DpFNo62uOczJ8yquHwjqj76W8BcENG5cYnx68FpMhaymppdI6/L6p0y7MA4b3SfQoNDXOBsxwbwvw/X4K68FpkEhw5/GfX74InGx0JUPeHxKtsqJXyrMC4CUco10mjSpBIYiFDVxBUQK04KEcjk1CSrGK7NNrsaDO8g/GPL9FXFrozgMwgQqfZE7KIyb2QgbKI0gLFMb8U1wuQqFeswXJb62VbDTRxl+HO4CuF7h16BBa+dhvuj6KhWz1x4x4Ikic0hmr41rbuPkl7FUhii9jp0uGkcxOxHUbqg7FE3nzNyjGQMkzw2Hjx9FG6ItirjmuadFT+7TESSO/T/CWDcx9VZyqpcCbb+KbM+7Piu3Vs8Xa4WI8F5piMTUwlXTVFuYsCOd9nfBHfL+Sl+HfQfqYgl7yDpBESOBvfyt69F1/qPs8MGNl5AcC42c46iQTzMHio8pLKvumQST6xw4GxRHG5cBDGix+aFmmDrZa/hZgXvdT1XH91/rIB/5Fo8ivYxvded/w+whw+HcHe+58E82tA0weV3J2oY1sXK041SOb6rJyyV9aCbYHBSSqlOuCpjVEFMMxoqu5/oo6tX75qJtefv7lUWTgrbnR9hVvaOPGI4j9ZXGLqW/Un4qWQG4RmqrVqnhYcNt7Kpiq8Kb22mmBzuUHxtWRus2WXg14YeTmrmxatYfNC8wl3Ma+5VnJHSA7gUjY+xxYTCxUm4uyxFYPEX+0PY0QRuN2k38o3Xl+c4GpR1NDTGxAEDrP3yX03icMHTtcX8UndrOzGtpqU7PFzFiR0PA3W1o59nhl2sbTdu5xe5vFoI0gO5Ey63hxkAviXzfctJB46mhxDXTzAEH/ILvMMiLXahAaNMzaIsOF+HmqcikIcTDgSdVjtuBwAEc+HRC9hrRLhsRpv8Ah+4RjD5gImf1ScXPnuCQTcg2HC/EcU19muyVaqwVKjjSok2Jbd4Mn+m38tj3ja1pQ+3fQXuUFMrxFbEv9nQYXnidmjxP0TVhuyFSNVevpHJgH/k76Il2Qy9rGf0WRSEgkiXPJ/FMTy7w2iw5M9JgdMkE3iIPx4n4c0xYkuxOTNJ9MXKfZvCtEf1HHmXO/YEc9iPgpsL2acBMUmdA01HdO86IB5ifFHGsG5Mg7WiY8b/RcPf7RsMOkgEAwDFjFjbcg+SNRS6Qr3JdNkNLLHCxfVkNIEaWt5i2m/G5ndAcTXbJ1PrOHAv0FhHg5vnZUcXmFan75aDIH9trSI3sAin89AYxocJa3eo65gbTZHxoCelbZTxWQ4PEs1ta+kdv6XdkljXiGulps4DabIWzsCTdmJEcnsIO8C4POOHFGszrvYCWte4HRwbAJa4Ej3ZgNVChjy6Ng6WxrJYDD2n/AHABA8afgOOXInp6AeJ7IYtpBGl7OdMy7/8AJg/NGsoo6e6REWjj5/REMswdes6G1CKYsXw14cRaG2Bd49Ez6RJ1BpBsTFyD+a0wkS9On0acfrJJfkgU24Sj2zyBtembd4bJvxADHafMDe0kecEEeSqYiHLPNOL2dCElNWujwvKMW/BV9FSdBMGeC9HpYkePJDu2OSUnAkiXnYN3Ph9eiXsuzJ+GHsq4JaPdcLlo/KeYHNW3y35Cx/g+L6PVsnxge0tBuL+IPH76K+KhHFeaYDtDTpvbUY8OjcA3LTuPvknjCZtTqtDmOBB8iOhB2K0YpWqZg9Vj4z5Lph3D40g3NlafmNiD80HZUlbcm0ZeQbNTULruk2P2+90OoVO6DPAfvCt4c8vvwVB2XnbcvOfVCsSZt1vw6rMfjoBjlzlCKuNOkyUE5UhkI2yDM8QeaCVq5PFbxGKmfzckMr4jQCTc9Pl4rF2zfVIq5mx1UikyZdaRwn7J8k1swopUw0cAAhfZHBEziKggn3R05/fJGcdimxG6KVLQMbewU6s6Vige+6xBSCPXgZ/VQVm8/X6rmS10/hO/TqrDhyXTOYJef5Ex8wBDrx1F/nuvNKXZp1Wr7N1idQJn8Iu6PX4Fe4Y2mAJgWiLXk29bJcr4FrKxrO/+Mk+o+NghcbZOVIF5d2XwmDp+2rsD9O2oau8OAHOeQkyEwVcFUxDAa4aGkgim6LAxaoRYcO7tbfgl7CY1+LxdOk4dxh9q+JvoI9mCAYnWWXjgm+vUfADd3E38CP0LvRMqhDf5WzuIhos0DwgT7x6bbbIdjMdpPsqdoseERe3H7tzREUtN3WmAGt2HlsBxIH6kLVfL2O0lwsOuw5On32Tw4eCiLXf7I8pqVHNlwkWiTc+fMcDx2vuLNWppIFztB2Bn/Kf03WFry6I23/b6qTEObA1G5POL8weJ5gTPzhXy8FHEU6dQEubJG+xj5dPuFBV0vaG6ZiBqkA8Y1A6eXAnfir9fChs3FxEB07+I5LjD4PSNJ8b7+U7/ALKWVK3pgLP8HWqsFKm4cJIDhZuuYMQY1N48VR7P9lCKwfiDqDbxqkTPdEctzum/BUSD7sC5Pjt52+Q5KSswEkEkneNzFwDyjfdXZPGkZWZABY0EizR7sxfSBsHACw4xbkhDc1c94AaATOxO9ybA248lO/HsedAeACYLh34INidPdbBAMklWDQe0WAJNnarAOG/daA08CDHFUi1JVbNvw7KkS0l5kdRxPeBjmYPxQ/FZU1winV0OPEjU0+BMEHqZ8ERZUawTUeZPMwRG2lo2Uwa17dVjMG235gYPOZ8ZQSgpdjYZZRVrQuO7O+zkuGomxeTJP0HRCsx7DU6tyTwJDbEiQDBfDZiU3upOLt7Tw+ZJv9hc4nMKbbEajsYHP4E3/dAvTxsa/VzapC9XyrB0APZ5dhgQI1ODHO08XOcSSTAJkzMJJzis0OJYBTg2DSQAZ6QB4dbSvTsRgadVocXWPAcfEC1xIiJvxQLFdgGVJLahAMi1+hj5pjimZlOaehTybtYRLX94tHe4H04jqEVpdrmOcAWVADbWW90eJ4Ifmn8LQHaqeIGsbDbylpt4It2S7P1WTTrMETuRPDffbZSim2HMozJlVp0unS6DHW4RN9eBAS9mXZR2Gq/zGEEhwAq0haRuHNHBwuY4gnirGBzEOEGzhYg2I8RwKlBp0jM7ruid44fPwQTCZj7RjjEQduPVXO1VZ3sXBhhzgYPKL/OEnZLmjXAlxh499vEHaRzBS543KLDx5lGasNVqrd5QPDOdi8Rob/bbuefn6qpmmch0NZB1WEeiY8hwgpUupF/FZacdm9NSDOMrBjQ1uwEKgKtpKirPJsh+JcXn2LDv75H4RxvzKBDGRuxVZ5LqbJYdjziy2mLD1KbGhoAAAhaVWiUz07cLKTuHoowuyuic02WA8L8D8/vqgWe0Whrg7aJtawv9/JHXOQvP8NrDfHn5j5fFGheS60KXZ6kKQfWaZD4ALhNml2o+6NyY24JnqV3NbqnvHS2/ebZuoxNwCXuG+yX8yy/W8UadSA22lsRbxIvvz3TAMNdt5DeG3eER8tuiJgxei8K7i0O03i03JHEddPqbdVTpFxIIJ1Dc8PC3Dpx5cpziQ1o1mNREcS0/m8ArDwY7u/GOt5HQi6Ap7/Iir6tJDCAfwcQCN2HhO8cOHASvgvcb6i6eNyI58rpjY3SIcdxtxPWBy3XURLhGrcu5g2Dh+qtOglLVsHsBqMAeQ1zeoEibHfn81mKw7h3muv8AiDTdw2m2/wCyvYeseMk+v3+yhr1iHQHSbSHOGx2MetuilgprtGYQ1A2HN7vMm4++qhZVNUwTAEgACJkQ5pPW3mAr9auGsLqpAAEk8vGbwqVbSGioA6pJBApw5oEDbgWmN4Jv0UI029FFmEDTpaCTwfEwNt7AciD1RJ1f2bN5MRbvmB7sD8UE8Jt4KDA1tRPtKcAgka+DuemA2/MDgOZQfGCrWqOI1afA222++KsB/wCvrYqZnUxDqkyXlxIDm975e6ehTZ2ZqPpNDajtUnabN3MauInlPvFRYrDaCC4HXtwdbhrH/uHoNuHMhsS5+sODryYvIPPTz2Mt3HxUbsqWSvFj77ai/uyLzIEweHEfJQ/6RT1HciOfxt3o+XMpaweOc0zHvRY7/EiUzYGq1zJs4i4096Ocu2J4wFXQcJt+CY0L6QGhuxiPvzXGLpEsIbIJHPiLjwkSI6NVmnqcCHAH5dQfH5wVHRp6W+zLuQDwADzE3sRbaecqBRXkE5fgnPE+6wbnbrbn+yIYrEQLSRvJHA/KD8I5qfENcQIMchy5iOYPyXNRkNI0kuF9I3j8QdyBG08QN4Ubsq2/xK+GxEusCLd6YEc9RGw69BCC9q+ztPE95lU0KzdqgAAeLGHNJ74gi8W8EcrQxvS0AAkDkRxeevoFVzBhfSDm3c23U/l9ZI8YUKjXxYl0ex1Yke0xL6gFu4QAefCfitZl/DuiAX0zUa7SZOux2s7UDB67DmmzK8PVf350i13fIj9EVrUoOou4AgjltPkfmPK3rRfGtngH+g18LWL3ML2sk2BLmzzHLe4RrD9pGQIMhesupscSADfhaI/2DgeMcb7JI7Zfw2ZiGvq4dwpVY1RIFN/+X5CfzespE8XJ2aMeetUKz87fWJZREcC88P8AEcSmHJsCKbOZO53JPMpTyhpo9xzdJbZzTuCN55+SY6ebU6YkvA5A7+izSTTo2xerC5w6xVaWY6gHTusU9t/RXur7PUmndTFYsWwxHL1SzU/0Hf4n5FbWIkBIW6f/AKk9SZ9ExjYf4u+bfqfVbWImZcPT/sC5uf6voPKTZFMredFO59x/wPd9FixR9GldGVT3Z4y35hbpmzf83jy0uMeEgeixYqFQ7KeMqEOABMGJE2PiEWwNNrRIAB07gRy/dYsUGroH5y46Y4EGethulD+G9d38xXbqdpDAQ2TAOo7DZYsVMyx+Z6HjDt4LbLkA9FixQ0+SlmW4HAt24cUp5gwaalh/a1bfiGqD4iBfosWK/ArJ8hJzWu4CiQ5wlgJgkSZuTzK9B7M1CajZJPn0WLFS6Bl8kEsfUIqU4JEsZMGJsUYaZpmb+N+LfqfUrFiJmhnTz3B/n8wJQ+rUIxVNoJ06habbHgsWKkWWqrRAHQ/BxhcVB/SqeAW1ioSv+hmPs4AbRtwXQH9Mf8x5aSf0HosWKEXzZzgGDSTAnnx2QjPDYD/c7/wYfndYsVrsZHo8s/iINNemW2JpmSLTBMTzQDsv3nEuvfjf5rFiTLtmhfFDXVotk90egWlixKC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100" dirty="0"/>
              <a:t>La hemofilia se considera una enfermedad hereditaria. </a:t>
            </a:r>
          </a:p>
          <a:p>
            <a:pPr marL="0" marR="0" indent="0" algn="l" defTabSz="914400" rtl="0" eaLnBrk="1" fontAlgn="base" latinLnBrk="0" hangingPunct="1">
              <a:lnSpc>
                <a:spcPct val="100000"/>
              </a:lnSpc>
              <a:spcBef>
                <a:spcPct val="30000"/>
              </a:spcBef>
              <a:spcAft>
                <a:spcPct val="0"/>
              </a:spcAft>
              <a:buClrTx/>
              <a:buSzTx/>
              <a:buFontTx/>
              <a:buNone/>
              <a:tabLst/>
              <a:defRPr/>
            </a:pPr>
            <a:r>
              <a:rPr lang="es-ES" sz="1100" dirty="0"/>
              <a:t>Tipo A (85%): 1/5000 nacidos. Tipo B (15%): 1 /30.000 nacidos. Tipo C (2-3%). Por cada paciente hemofílico se estima una media de cuatro portadoras. Así, en España, se calcula que existen unas 10.000 mujeres portadoras de hemofilia (grupo muy numeroso).</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a:p>
          <a:p>
            <a:endParaRPr lang="es-ES" dirty="0"/>
          </a:p>
        </p:txBody>
      </p:sp>
    </p:spTree>
    <p:extLst>
      <p:ext uri="{BB962C8B-B14F-4D97-AF65-F5344CB8AC3E}">
        <p14:creationId xmlns:p14="http://schemas.microsoft.com/office/powerpoint/2010/main" val="211220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dirty="0"/>
              <a:t>Los hijos de hombres </a:t>
            </a:r>
            <a:r>
              <a:rPr lang="es-ES" sz="1200" dirty="0" err="1"/>
              <a:t>Hemofilicos</a:t>
            </a:r>
            <a:r>
              <a:rPr lang="es-ES" sz="1200" dirty="0"/>
              <a:t> no padecerán la enfermedad ni la transmitirán a próximas generaciones. Todas las hijas de hombres Hemofílicos serán portadoras y tendrán un 50% de riesgo de hijas portadoras ó hijos afectos. </a:t>
            </a:r>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dirty="0"/>
              <a:t>Si un varón hemofílico se casa con una mujer portadora, evento muy raro salvo consanguinidad, de los hijos</a:t>
            </a:r>
            <a:r>
              <a:rPr lang="es-ES" sz="1200" baseline="0" dirty="0"/>
              <a:t> </a:t>
            </a:r>
            <a:r>
              <a:rPr lang="es-ES" sz="1200" dirty="0"/>
              <a:t>varones: 50% afectos y 50% sanos; de las hijas mujeres: 50% afectas y 50% portadoras.</a:t>
            </a:r>
          </a:p>
          <a:p>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Es muy importante la correcta elaboración del árbol genealógico. Es muy importante en el árbol ubicar a cada una de las mujeres y valorar, según la relación de parentesco con los varones afectados, sus probabilidades teóricas de ser portadora</a:t>
            </a:r>
            <a:r>
              <a:rPr lang="es-ES" dirty="0"/>
              <a:t>. En cada familia es muy importante identificar las portadoras probables.</a:t>
            </a:r>
          </a:p>
          <a:p>
            <a:endParaRPr lang="es-ES" dirty="0"/>
          </a:p>
          <a:p>
            <a:r>
              <a:rPr lang="es-ES" dirty="0">
                <a:solidFill>
                  <a:srgbClr val="FF0000"/>
                </a:solidFill>
              </a:rPr>
              <a:t>Para</a:t>
            </a:r>
            <a:r>
              <a:rPr lang="es-ES" baseline="0" dirty="0">
                <a:solidFill>
                  <a:srgbClr val="FF0000"/>
                </a:solidFill>
              </a:rPr>
              <a:t> abo</a:t>
            </a:r>
            <a:r>
              <a:rPr lang="es-ES" i="1" baseline="0" dirty="0">
                <a:solidFill>
                  <a:srgbClr val="FF0000"/>
                </a:solidFill>
              </a:rPr>
              <a:t>rdar el estudio de una enfermedad mendeliana, el primer paso es obtener la historia familiar del paciente, esto es construir un </a:t>
            </a:r>
            <a:r>
              <a:rPr lang="es-ES" i="1" baseline="0" dirty="0" err="1">
                <a:solidFill>
                  <a:srgbClr val="FF0000"/>
                </a:solidFill>
              </a:rPr>
              <a:t>arbol</a:t>
            </a:r>
            <a:r>
              <a:rPr lang="es-ES" i="1" baseline="0" dirty="0">
                <a:solidFill>
                  <a:srgbClr val="FF0000"/>
                </a:solidFill>
              </a:rPr>
              <a:t> </a:t>
            </a:r>
            <a:r>
              <a:rPr lang="es-ES" i="1" baseline="0" dirty="0" err="1">
                <a:solidFill>
                  <a:srgbClr val="FF0000"/>
                </a:solidFill>
              </a:rPr>
              <a:t>enealogico</a:t>
            </a:r>
            <a:r>
              <a:rPr lang="es-ES" i="1" baseline="0" dirty="0">
                <a:solidFill>
                  <a:srgbClr val="FF0000"/>
                </a:solidFill>
              </a:rPr>
              <a:t> de la familia para establecer quienes son los individuos afectados y su relación entre ellos. El objetivo es disponer de la mayor información posible sobre la transmisión de la enfermedad</a:t>
            </a:r>
            <a:endParaRPr lang="es-ES"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100" dirty="0"/>
              <a:t>Las mujeres tenemos una doble información genética para los cromosomas X, uno de origen paterno y el</a:t>
            </a:r>
            <a:r>
              <a:rPr lang="es-ES" sz="1100" baseline="0" dirty="0"/>
              <a:t> otro de origen materno. </a:t>
            </a:r>
            <a:r>
              <a:rPr lang="es-ES" sz="1100" dirty="0"/>
              <a:t>Por ello en épocas precoces del embarazo se produce la inactivación aleatorio de uno de los 2 cromosomas para equilibrar</a:t>
            </a:r>
            <a:r>
              <a:rPr lang="es-ES" sz="1100" baseline="0" dirty="0"/>
              <a:t> la dosis génica; siempre queda un 15% de genes activos…</a:t>
            </a:r>
            <a:r>
              <a:rPr lang="es-ES" sz="1100" dirty="0"/>
              <a:t>. </a:t>
            </a:r>
          </a:p>
          <a:p>
            <a:r>
              <a:rPr lang="es-ES" sz="1100" dirty="0" err="1"/>
              <a:t>Lyonización</a:t>
            </a:r>
            <a:r>
              <a:rPr lang="es-ES" sz="1100" dirty="0"/>
              <a:t>, descrito por Mary Lyon, fenómeno biológico, fisiológico, que puede repercutir en la enfermedades ligadas al X. Según el X que se inactive puede variar el nivel del factor correspondiente. En los casos extremos se puede comportar como hemofilia grave.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a:p>
          <a:p>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endParaRPr lang="es-ES" altLang="es-ES"/>
          </a:p>
        </p:txBody>
      </p:sp>
      <p:sp>
        <p:nvSpPr>
          <p:cNvPr id="17" name="16 Marcador de pie de página"/>
          <p:cNvSpPr>
            <a:spLocks noGrp="1"/>
          </p:cNvSpPr>
          <p:nvPr>
            <p:ph type="ftr" sz="quarter" idx="11"/>
          </p:nvPr>
        </p:nvSpPr>
        <p:spPr>
          <a:xfrm>
            <a:off x="2898648" y="6355080"/>
            <a:ext cx="3474720" cy="365760"/>
          </a:xfrm>
        </p:spPr>
        <p:txBody>
          <a:bodyPr/>
          <a:lstStyle/>
          <a:p>
            <a:endParaRPr lang="es-ES" altLang="es-ES"/>
          </a:p>
        </p:txBody>
      </p:sp>
      <p:sp>
        <p:nvSpPr>
          <p:cNvPr id="29" name="28 Marcador de número de diapositiva"/>
          <p:cNvSpPr>
            <a:spLocks noGrp="1"/>
          </p:cNvSpPr>
          <p:nvPr>
            <p:ph type="sldNum" sz="quarter" idx="12"/>
          </p:nvPr>
        </p:nvSpPr>
        <p:spPr>
          <a:xfrm>
            <a:off x="1216152" y="6355080"/>
            <a:ext cx="1219200" cy="365760"/>
          </a:xfrm>
        </p:spPr>
        <p:txBody>
          <a:bodyPr/>
          <a:lstStyle/>
          <a:p>
            <a:fld id="{D5B343E9-3F21-480E-B7E2-EDD14EB54F45}" type="slidenum">
              <a:rPr lang="es-ES" altLang="es-ES" smtClean="0"/>
              <a:pPr/>
              <a:t>‹Nº›</a:t>
            </a:fld>
            <a:endParaRPr lang="es-ES" altLang="es-ES"/>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endParaRPr lang="es-ES" altLang="es-ES"/>
          </a:p>
        </p:txBody>
      </p:sp>
      <p:sp>
        <p:nvSpPr>
          <p:cNvPr id="5" name="4 Marcador de pie de página"/>
          <p:cNvSpPr>
            <a:spLocks noGrp="1"/>
          </p:cNvSpPr>
          <p:nvPr>
            <p:ph type="ftr" sz="quarter" idx="11"/>
          </p:nvPr>
        </p:nvSpPr>
        <p:spPr/>
        <p:txBody>
          <a:bodyPr/>
          <a:lstStyle/>
          <a:p>
            <a:endParaRPr lang="es-ES" altLang="es-ES"/>
          </a:p>
        </p:txBody>
      </p:sp>
      <p:sp>
        <p:nvSpPr>
          <p:cNvPr id="6" name="5 Marcador de número de diapositiva"/>
          <p:cNvSpPr>
            <a:spLocks noGrp="1"/>
          </p:cNvSpPr>
          <p:nvPr>
            <p:ph type="sldNum" sz="quarter" idx="12"/>
          </p:nvPr>
        </p:nvSpPr>
        <p:spPr/>
        <p:txBody>
          <a:bodyPr/>
          <a:lstStyle/>
          <a:p>
            <a:fld id="{0EDD5CE1-ED72-4DD9-B9D6-3DE18354E2CD}" type="slidenum">
              <a:rPr lang="es-ES" altLang="es-ES" smtClean="0"/>
              <a:pPr/>
              <a:t>‹Nº›</a:t>
            </a:fld>
            <a:endParaRPr lang="es-ES"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endParaRPr lang="es-ES" altLang="es-ES"/>
          </a:p>
        </p:txBody>
      </p:sp>
      <p:sp>
        <p:nvSpPr>
          <p:cNvPr id="5" name="4 Marcador de pie de página"/>
          <p:cNvSpPr>
            <a:spLocks noGrp="1"/>
          </p:cNvSpPr>
          <p:nvPr>
            <p:ph type="ftr" sz="quarter" idx="11"/>
          </p:nvPr>
        </p:nvSpPr>
        <p:spPr/>
        <p:txBody>
          <a:bodyPr/>
          <a:lstStyle/>
          <a:p>
            <a:endParaRPr lang="es-ES" altLang="es-ES"/>
          </a:p>
        </p:txBody>
      </p:sp>
      <p:sp>
        <p:nvSpPr>
          <p:cNvPr id="6" name="5 Marcador de número de diapositiva"/>
          <p:cNvSpPr>
            <a:spLocks noGrp="1"/>
          </p:cNvSpPr>
          <p:nvPr>
            <p:ph type="sldNum" sz="quarter" idx="12"/>
          </p:nvPr>
        </p:nvSpPr>
        <p:spPr/>
        <p:txBody>
          <a:bodyPr/>
          <a:lstStyle/>
          <a:p>
            <a:fld id="{CD3A6322-B5A0-405C-8DD7-F4FE6792A4EE}" type="slidenum">
              <a:rPr lang="es-ES" altLang="es-ES" smtClean="0"/>
              <a:pPr/>
              <a:t>‹Nº›</a:t>
            </a:fld>
            <a:endParaRPr lang="es-ES" altLang="es-ES"/>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S" altLang="es-E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S" altLang="es-E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A4728323-356D-48B9-B55A-A1A04E449442}" type="slidenum">
              <a:rPr lang="es-ES" altLang="es-ES"/>
              <a:pPr/>
              <a:t>‹Nº›</a:t>
            </a:fld>
            <a:endParaRPr lang="es-ES" altLang="es-ES"/>
          </a:p>
        </p:txBody>
      </p:sp>
    </p:spTree>
    <p:extLst>
      <p:ext uri="{BB962C8B-B14F-4D97-AF65-F5344CB8AC3E}">
        <p14:creationId xmlns:p14="http://schemas.microsoft.com/office/powerpoint/2010/main" val="6169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endParaRPr lang="es-ES" altLang="es-ES"/>
          </a:p>
        </p:txBody>
      </p:sp>
      <p:sp>
        <p:nvSpPr>
          <p:cNvPr id="5" name="4 Marcador de pie de página"/>
          <p:cNvSpPr>
            <a:spLocks noGrp="1"/>
          </p:cNvSpPr>
          <p:nvPr>
            <p:ph type="ftr" sz="quarter" idx="11"/>
          </p:nvPr>
        </p:nvSpPr>
        <p:spPr/>
        <p:txBody>
          <a:bodyPr/>
          <a:lstStyle/>
          <a:p>
            <a:endParaRPr lang="es-ES" altLang="es-ES"/>
          </a:p>
        </p:txBody>
      </p:sp>
      <p:sp>
        <p:nvSpPr>
          <p:cNvPr id="6" name="5 Marcador de número de diapositiva"/>
          <p:cNvSpPr>
            <a:spLocks noGrp="1"/>
          </p:cNvSpPr>
          <p:nvPr>
            <p:ph type="sldNum" sz="quarter" idx="12"/>
          </p:nvPr>
        </p:nvSpPr>
        <p:spPr/>
        <p:txBody>
          <a:bodyPr/>
          <a:lstStyle/>
          <a:p>
            <a:fld id="{8270FE18-8036-44A8-B475-5CB29994BD6F}" type="slidenum">
              <a:rPr lang="es-ES" altLang="es-ES" smtClean="0"/>
              <a:pPr/>
              <a:t>‹Nº›</a:t>
            </a:fld>
            <a:endParaRPr lang="es-ES" altLang="es-ES"/>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endParaRPr lang="es-ES" altLang="es-ES"/>
          </a:p>
        </p:txBody>
      </p:sp>
      <p:sp>
        <p:nvSpPr>
          <p:cNvPr id="5" name="4 Marcador de pie de página"/>
          <p:cNvSpPr>
            <a:spLocks noGrp="1"/>
          </p:cNvSpPr>
          <p:nvPr>
            <p:ph type="ftr" sz="quarter" idx="11"/>
          </p:nvPr>
        </p:nvSpPr>
        <p:spPr>
          <a:xfrm>
            <a:off x="2898648" y="6355080"/>
            <a:ext cx="3474720" cy="365760"/>
          </a:xfrm>
        </p:spPr>
        <p:txBody>
          <a:bodyPr/>
          <a:lstStyle/>
          <a:p>
            <a:endParaRPr lang="es-ES" altLang="es-ES"/>
          </a:p>
        </p:txBody>
      </p:sp>
      <p:sp>
        <p:nvSpPr>
          <p:cNvPr id="6" name="5 Marcador de número de diapositiva"/>
          <p:cNvSpPr>
            <a:spLocks noGrp="1"/>
          </p:cNvSpPr>
          <p:nvPr>
            <p:ph type="sldNum" sz="quarter" idx="12"/>
          </p:nvPr>
        </p:nvSpPr>
        <p:spPr>
          <a:xfrm>
            <a:off x="1069848" y="6355080"/>
            <a:ext cx="1520952" cy="365760"/>
          </a:xfrm>
        </p:spPr>
        <p:txBody>
          <a:bodyPr/>
          <a:lstStyle/>
          <a:p>
            <a:fld id="{18F5D984-367A-44F3-AD3A-BEB7650AB8F2}" type="slidenum">
              <a:rPr lang="es-ES" altLang="es-ES" smtClean="0"/>
              <a:pPr/>
              <a:t>‹Nº›</a:t>
            </a:fld>
            <a:endParaRPr lang="es-ES" altLang="es-ES"/>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endParaRPr lang="es-ES" altLang="es-ES"/>
          </a:p>
        </p:txBody>
      </p:sp>
      <p:sp>
        <p:nvSpPr>
          <p:cNvPr id="6" name="5 Marcador de pie de página"/>
          <p:cNvSpPr>
            <a:spLocks noGrp="1"/>
          </p:cNvSpPr>
          <p:nvPr>
            <p:ph type="ftr" sz="quarter" idx="11"/>
          </p:nvPr>
        </p:nvSpPr>
        <p:spPr/>
        <p:txBody>
          <a:bodyPr/>
          <a:lstStyle/>
          <a:p>
            <a:endParaRPr lang="es-ES" altLang="es-ES"/>
          </a:p>
        </p:txBody>
      </p:sp>
      <p:sp>
        <p:nvSpPr>
          <p:cNvPr id="7" name="6 Marcador de número de diapositiva"/>
          <p:cNvSpPr>
            <a:spLocks noGrp="1"/>
          </p:cNvSpPr>
          <p:nvPr>
            <p:ph type="sldNum" sz="quarter" idx="12"/>
          </p:nvPr>
        </p:nvSpPr>
        <p:spPr/>
        <p:txBody>
          <a:bodyPr/>
          <a:lstStyle/>
          <a:p>
            <a:fld id="{010DBC1A-DBB3-4CBC-B567-F609800AFD16}" type="slidenum">
              <a:rPr lang="es-ES" altLang="es-ES" smtClean="0"/>
              <a:pPr/>
              <a:t>‹Nº›</a:t>
            </a:fld>
            <a:endParaRPr lang="es-ES" altLang="es-ES"/>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endParaRPr lang="es-ES" altLang="es-ES"/>
          </a:p>
        </p:txBody>
      </p:sp>
      <p:sp>
        <p:nvSpPr>
          <p:cNvPr id="8" name="7 Marcador de pie de página"/>
          <p:cNvSpPr>
            <a:spLocks noGrp="1"/>
          </p:cNvSpPr>
          <p:nvPr>
            <p:ph type="ftr" sz="quarter" idx="11"/>
          </p:nvPr>
        </p:nvSpPr>
        <p:spPr/>
        <p:txBody>
          <a:bodyPr/>
          <a:lstStyle/>
          <a:p>
            <a:endParaRPr lang="es-ES" altLang="es-ES"/>
          </a:p>
        </p:txBody>
      </p:sp>
      <p:sp>
        <p:nvSpPr>
          <p:cNvPr id="9" name="8 Marcador de número de diapositiva"/>
          <p:cNvSpPr>
            <a:spLocks noGrp="1"/>
          </p:cNvSpPr>
          <p:nvPr>
            <p:ph type="sldNum" sz="quarter" idx="12"/>
          </p:nvPr>
        </p:nvSpPr>
        <p:spPr/>
        <p:txBody>
          <a:bodyPr/>
          <a:lstStyle/>
          <a:p>
            <a:fld id="{40BA83BE-7D6F-4B29-A7C5-CDF34DF9519C}" type="slidenum">
              <a:rPr lang="es-ES" altLang="es-ES" smtClean="0"/>
              <a:pPr/>
              <a:t>‹Nº›</a:t>
            </a:fld>
            <a:endParaRPr lang="es-ES" altLang="es-ES"/>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endParaRPr lang="es-ES" altLang="es-ES"/>
          </a:p>
        </p:txBody>
      </p:sp>
      <p:sp>
        <p:nvSpPr>
          <p:cNvPr id="4" name="3 Marcador de pie de página"/>
          <p:cNvSpPr>
            <a:spLocks noGrp="1"/>
          </p:cNvSpPr>
          <p:nvPr>
            <p:ph type="ftr" sz="quarter" idx="11"/>
          </p:nvPr>
        </p:nvSpPr>
        <p:spPr/>
        <p:txBody>
          <a:bodyPr/>
          <a:lstStyle/>
          <a:p>
            <a:endParaRPr lang="es-ES" altLang="es-ES"/>
          </a:p>
        </p:txBody>
      </p:sp>
      <p:sp>
        <p:nvSpPr>
          <p:cNvPr id="5" name="4 Marcador de número de diapositiva"/>
          <p:cNvSpPr>
            <a:spLocks noGrp="1"/>
          </p:cNvSpPr>
          <p:nvPr>
            <p:ph type="sldNum" sz="quarter" idx="12"/>
          </p:nvPr>
        </p:nvSpPr>
        <p:spPr/>
        <p:txBody>
          <a:bodyPr/>
          <a:lstStyle/>
          <a:p>
            <a:fld id="{8A4912E0-BFA6-4260-8200-44E1E9ECCF0D}" type="slidenum">
              <a:rPr lang="es-ES" altLang="es-ES" smtClean="0"/>
              <a:pPr/>
              <a:t>‹Nº›</a:t>
            </a:fld>
            <a:endParaRPr lang="es-ES" altLang="es-E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ltLang="es-ES"/>
          </a:p>
        </p:txBody>
      </p:sp>
      <p:sp>
        <p:nvSpPr>
          <p:cNvPr id="3" name="2 Marcador de pie de página"/>
          <p:cNvSpPr>
            <a:spLocks noGrp="1"/>
          </p:cNvSpPr>
          <p:nvPr>
            <p:ph type="ftr" sz="quarter" idx="11"/>
          </p:nvPr>
        </p:nvSpPr>
        <p:spPr/>
        <p:txBody>
          <a:bodyPr/>
          <a:lstStyle/>
          <a:p>
            <a:endParaRPr lang="es-ES" altLang="es-ES"/>
          </a:p>
        </p:txBody>
      </p:sp>
      <p:sp>
        <p:nvSpPr>
          <p:cNvPr id="4" name="3 Marcador de número de diapositiva"/>
          <p:cNvSpPr>
            <a:spLocks noGrp="1"/>
          </p:cNvSpPr>
          <p:nvPr>
            <p:ph type="sldNum" sz="quarter" idx="12"/>
          </p:nvPr>
        </p:nvSpPr>
        <p:spPr/>
        <p:txBody>
          <a:bodyPr/>
          <a:lstStyle/>
          <a:p>
            <a:fld id="{C1F6B77F-4318-4317-9FF2-B5F13D639BFB}" type="slidenum">
              <a:rPr lang="es-ES" altLang="es-ES" smtClean="0"/>
              <a:pPr/>
              <a:t>‹Nº›</a:t>
            </a:fld>
            <a:endParaRPr lang="es-ES" altLang="es-ES"/>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endParaRPr lang="es-ES" altLang="es-ES"/>
          </a:p>
        </p:txBody>
      </p:sp>
      <p:sp>
        <p:nvSpPr>
          <p:cNvPr id="6" name="5 Marcador de pie de página"/>
          <p:cNvSpPr>
            <a:spLocks noGrp="1"/>
          </p:cNvSpPr>
          <p:nvPr>
            <p:ph type="ftr" sz="quarter" idx="11"/>
          </p:nvPr>
        </p:nvSpPr>
        <p:spPr/>
        <p:txBody>
          <a:bodyPr/>
          <a:lstStyle/>
          <a:p>
            <a:endParaRPr lang="es-ES" altLang="es-ES"/>
          </a:p>
        </p:txBody>
      </p:sp>
      <p:sp>
        <p:nvSpPr>
          <p:cNvPr id="7" name="6 Marcador de número de diapositiva"/>
          <p:cNvSpPr>
            <a:spLocks noGrp="1"/>
          </p:cNvSpPr>
          <p:nvPr>
            <p:ph type="sldNum" sz="quarter" idx="12"/>
          </p:nvPr>
        </p:nvSpPr>
        <p:spPr/>
        <p:txBody>
          <a:bodyPr/>
          <a:lstStyle/>
          <a:p>
            <a:fld id="{3C515002-2932-424A-B9B2-158045204BC2}" type="slidenum">
              <a:rPr lang="es-ES" altLang="es-ES" smtClean="0"/>
              <a:pPr/>
              <a:t>‹Nº›</a:t>
            </a:fld>
            <a:endParaRPr lang="es-ES" alt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endParaRPr lang="es-ES" altLang="es-ES"/>
          </a:p>
        </p:txBody>
      </p:sp>
      <p:sp>
        <p:nvSpPr>
          <p:cNvPr id="6" name="5 Marcador de pie de página"/>
          <p:cNvSpPr>
            <a:spLocks noGrp="1"/>
          </p:cNvSpPr>
          <p:nvPr>
            <p:ph type="ftr" sz="quarter" idx="11"/>
          </p:nvPr>
        </p:nvSpPr>
        <p:spPr/>
        <p:txBody>
          <a:bodyPr/>
          <a:lstStyle/>
          <a:p>
            <a:endParaRPr lang="es-ES" altLang="es-ES"/>
          </a:p>
        </p:txBody>
      </p:sp>
      <p:sp>
        <p:nvSpPr>
          <p:cNvPr id="7" name="6 Marcador de número de diapositiva"/>
          <p:cNvSpPr>
            <a:spLocks noGrp="1"/>
          </p:cNvSpPr>
          <p:nvPr>
            <p:ph type="sldNum" sz="quarter" idx="12"/>
          </p:nvPr>
        </p:nvSpPr>
        <p:spPr/>
        <p:txBody>
          <a:bodyPr/>
          <a:lstStyle/>
          <a:p>
            <a:fld id="{73A6B0E8-A894-445F-904E-AA5DEA99F7E1}" type="slidenum">
              <a:rPr lang="es-ES" altLang="es-ES" smtClean="0"/>
              <a:pPr/>
              <a:t>‹Nº›</a:t>
            </a:fld>
            <a:endParaRPr lang="es-ES" alt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es-ES" altLang="es-ES"/>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S" altLang="es-ES"/>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4D04692-D5AD-47F1-96EE-EEB2D9DA26A6}" type="slidenum">
              <a:rPr lang="es-ES" altLang="es-ES" smtClean="0"/>
              <a:pPr/>
              <a:t>‹Nº›</a:t>
            </a:fld>
            <a:endParaRPr lang="es-ES" altLang="es-ES"/>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214414" y="5072074"/>
            <a:ext cx="7000924" cy="1200329"/>
          </a:xfrm>
          <a:prstGeom prst="rect">
            <a:avLst/>
          </a:prstGeom>
          <a:noFill/>
        </p:spPr>
        <p:txBody>
          <a:bodyPr wrap="square" rtlCol="0">
            <a:spAutoFit/>
          </a:bodyPr>
          <a:lstStyle/>
          <a:p>
            <a:pPr algn="r"/>
            <a:r>
              <a:rPr lang="es-ES" dirty="0">
                <a:latin typeface="+mn-lt"/>
              </a:rPr>
              <a:t>MIREN ARRUE GABILONDO</a:t>
            </a:r>
          </a:p>
          <a:p>
            <a:pPr algn="r"/>
            <a:r>
              <a:rPr lang="es-ES" dirty="0">
                <a:latin typeface="+mn-lt"/>
              </a:rPr>
              <a:t>SERVICIO DE OBSTETRICIA Y GINECOLOGIA</a:t>
            </a:r>
          </a:p>
          <a:p>
            <a:pPr algn="r"/>
            <a:r>
              <a:rPr lang="es-ES" dirty="0">
                <a:latin typeface="+mn-lt"/>
              </a:rPr>
              <a:t>HOSPITAL UNIVERSITARIO DONOSTIA</a:t>
            </a:r>
          </a:p>
          <a:p>
            <a:pPr algn="r"/>
            <a:r>
              <a:rPr lang="es-ES" dirty="0">
                <a:latin typeface="+mn-lt"/>
              </a:rPr>
              <a:t>26-10-2022</a:t>
            </a:r>
          </a:p>
        </p:txBody>
      </p:sp>
      <p:sp>
        <p:nvSpPr>
          <p:cNvPr id="3" name="2 CuadroTexto"/>
          <p:cNvSpPr txBox="1"/>
          <p:nvPr/>
        </p:nvSpPr>
        <p:spPr>
          <a:xfrm>
            <a:off x="1071538" y="3643314"/>
            <a:ext cx="4643470" cy="584775"/>
          </a:xfrm>
          <a:prstGeom prst="rect">
            <a:avLst/>
          </a:prstGeom>
          <a:noFill/>
        </p:spPr>
        <p:txBody>
          <a:bodyPr wrap="square" rtlCol="0">
            <a:spAutoFit/>
          </a:bodyPr>
          <a:lstStyle/>
          <a:p>
            <a:r>
              <a:rPr lang="es-ES" sz="3200" dirty="0"/>
              <a:t>HEMOFILIA</a:t>
            </a:r>
          </a:p>
        </p:txBody>
      </p:sp>
      <p:sp>
        <p:nvSpPr>
          <p:cNvPr id="4" name="3 CuadroTexto"/>
          <p:cNvSpPr txBox="1"/>
          <p:nvPr/>
        </p:nvSpPr>
        <p:spPr>
          <a:xfrm>
            <a:off x="1142976" y="4143380"/>
            <a:ext cx="5286412" cy="461665"/>
          </a:xfrm>
          <a:prstGeom prst="rect">
            <a:avLst/>
          </a:prstGeom>
          <a:noFill/>
        </p:spPr>
        <p:txBody>
          <a:bodyPr wrap="square" rtlCol="0">
            <a:spAutoFit/>
          </a:bodyPr>
          <a:lstStyle/>
          <a:p>
            <a:r>
              <a:rPr lang="es-ES" sz="2400" b="1" dirty="0"/>
              <a:t>La mujer portadora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a:solidFill>
                  <a:srgbClr val="C00000"/>
                </a:solidFill>
              </a:rPr>
              <a:t>Importancia de detectar portadoras</a:t>
            </a:r>
          </a:p>
        </p:txBody>
      </p:sp>
      <p:sp>
        <p:nvSpPr>
          <p:cNvPr id="6" name="5 Marcador de contenido"/>
          <p:cNvSpPr>
            <a:spLocks noGrp="1"/>
          </p:cNvSpPr>
          <p:nvPr>
            <p:ph sz="quarter" idx="1"/>
          </p:nvPr>
        </p:nvSpPr>
        <p:spPr/>
        <p:txBody>
          <a:bodyPr>
            <a:normAutofit fontScale="92500" lnSpcReduction="10000"/>
          </a:bodyPr>
          <a:lstStyle/>
          <a:p>
            <a:r>
              <a:rPr lang="es-ES" dirty="0"/>
              <a:t>Hemofilia:  </a:t>
            </a:r>
            <a:r>
              <a:rPr lang="es-ES" dirty="0" err="1"/>
              <a:t>enf</a:t>
            </a:r>
            <a:r>
              <a:rPr lang="es-ES" dirty="0"/>
              <a:t>. baja prevalencia, pero con síntomas graves e </a:t>
            </a:r>
            <a:r>
              <a:rPr lang="es-ES" dirty="0" err="1"/>
              <a:t>incapacitantes</a:t>
            </a:r>
            <a:r>
              <a:rPr lang="es-ES" dirty="0"/>
              <a:t> a largo plazo</a:t>
            </a:r>
          </a:p>
          <a:p>
            <a:endParaRPr lang="es-ES" dirty="0"/>
          </a:p>
          <a:p>
            <a:pPr>
              <a:buNone/>
            </a:pPr>
            <a:endParaRPr lang="es-ES" dirty="0"/>
          </a:p>
          <a:p>
            <a:r>
              <a:rPr lang="es-ES" dirty="0"/>
              <a:t>Pueden transmitirla a sus hijos (prevención primaria)</a:t>
            </a:r>
          </a:p>
          <a:p>
            <a:endParaRPr lang="es-ES" dirty="0"/>
          </a:p>
          <a:p>
            <a:pPr>
              <a:buNone/>
            </a:pPr>
            <a:endParaRPr lang="es-ES" dirty="0"/>
          </a:p>
          <a:p>
            <a:r>
              <a:rPr lang="es-ES" dirty="0"/>
              <a:t>Pueden tener sintomatología que puede mejorar con tratamientos</a:t>
            </a:r>
          </a:p>
          <a:p>
            <a:pPr lvl="1"/>
            <a:r>
              <a:rPr lang="es-ES" dirty="0"/>
              <a:t>~50% de portadoras con valores normales de los factores</a:t>
            </a:r>
          </a:p>
          <a:p>
            <a:pPr lvl="1"/>
            <a:r>
              <a:rPr lang="es-ES" dirty="0"/>
              <a:t>Niveles inferiores, variables: </a:t>
            </a:r>
          </a:p>
          <a:p>
            <a:pPr lvl="2"/>
            <a:r>
              <a:rPr lang="es-ES" dirty="0"/>
              <a:t>La mayoría niveles equivalentes a hemofilia leve</a:t>
            </a:r>
          </a:p>
          <a:p>
            <a:pPr lvl="2"/>
            <a:r>
              <a:rPr lang="es-ES" dirty="0"/>
              <a:t>Hemofilia grave muy raro</a:t>
            </a:r>
          </a:p>
          <a:p>
            <a:pPr lvl="1"/>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00034" y="428604"/>
            <a:ext cx="7467600" cy="714396"/>
          </a:xfrm>
        </p:spPr>
        <p:txBody>
          <a:bodyPr>
            <a:normAutofit fontScale="90000"/>
          </a:bodyPr>
          <a:lstStyle/>
          <a:p>
            <a:r>
              <a:rPr lang="es-ES" dirty="0">
                <a:solidFill>
                  <a:srgbClr val="990033"/>
                </a:solidFill>
              </a:rPr>
              <a:t>Mujeres portadoras, sintomáticas: </a:t>
            </a:r>
            <a:r>
              <a:rPr lang="es-ES" dirty="0" err="1">
                <a:solidFill>
                  <a:srgbClr val="990033"/>
                </a:solidFill>
              </a:rPr>
              <a:t>Lyonización</a:t>
            </a:r>
            <a:r>
              <a:rPr lang="es-ES" dirty="0">
                <a:solidFill>
                  <a:srgbClr val="990033"/>
                </a:solidFill>
              </a:rPr>
              <a:t> del X</a:t>
            </a:r>
            <a:endParaRPr lang="es-ES" dirty="0">
              <a:solidFill>
                <a:srgbClr val="C00000"/>
              </a:solidFill>
            </a:endParaRPr>
          </a:p>
        </p:txBody>
      </p:sp>
      <p:sp>
        <p:nvSpPr>
          <p:cNvPr id="3" name="2 Marcador de contenido"/>
          <p:cNvSpPr>
            <a:spLocks noGrp="1"/>
          </p:cNvSpPr>
          <p:nvPr>
            <p:ph sz="quarter" idx="1"/>
          </p:nvPr>
        </p:nvSpPr>
        <p:spPr>
          <a:xfrm>
            <a:off x="457200" y="1142984"/>
            <a:ext cx="8472518" cy="5500726"/>
          </a:xfrm>
        </p:spPr>
        <p:txBody>
          <a:bodyPr>
            <a:normAutofit/>
          </a:bodyPr>
          <a:lstStyle/>
          <a:p>
            <a:pPr>
              <a:buNone/>
            </a:pPr>
            <a:endParaRPr lang="es-ES" sz="3100" b="1" dirty="0">
              <a:solidFill>
                <a:srgbClr val="990033"/>
              </a:solidFill>
              <a:latin typeface="Arial" pitchFamily="34" charset="0"/>
              <a:cs typeface="Arial" pitchFamily="34" charset="0"/>
            </a:endParaRPr>
          </a:p>
          <a:p>
            <a:r>
              <a:rPr lang="es-ES" sz="2400" dirty="0">
                <a:cs typeface="Arial" pitchFamily="34" charset="0"/>
              </a:rPr>
              <a:t>Mujeres, 46 XX: doble información genética para los cromosomas X</a:t>
            </a:r>
          </a:p>
          <a:p>
            <a:endParaRPr lang="es-ES" sz="2400" dirty="0">
              <a:cs typeface="Arial" pitchFamily="34" charset="0"/>
            </a:endParaRPr>
          </a:p>
          <a:p>
            <a:r>
              <a:rPr lang="es-ES" sz="2400" dirty="0"/>
              <a:t>Inactivación ALEATORIA de uno de los cromosomas X, materno o paterno (azar). Fisiológico.</a:t>
            </a:r>
            <a:endParaRPr lang="es-ES" sz="2400" dirty="0">
              <a:cs typeface="Arial" pitchFamily="34" charset="0"/>
            </a:endParaRPr>
          </a:p>
          <a:p>
            <a:endParaRPr lang="es-ES" sz="2400" dirty="0">
              <a:cs typeface="Arial" pitchFamily="34" charset="0"/>
            </a:endParaRPr>
          </a:p>
          <a:p>
            <a:r>
              <a:rPr lang="es-ES" sz="2400" dirty="0"/>
              <a:t>Ocurre de forma muy precoz en el desarrollo  embrionario (poco después de la fecundación) y se mantiene en todas las células descendientes</a:t>
            </a:r>
          </a:p>
          <a:p>
            <a:endParaRPr lang="es-ES" sz="2400" dirty="0"/>
          </a:p>
          <a:p>
            <a:r>
              <a:rPr lang="es-ES" sz="2400" dirty="0"/>
              <a:t>Se produce por compensación  de  dosis (Y más pequeño)</a:t>
            </a:r>
          </a:p>
          <a:p>
            <a:endParaRPr lang="es-ES" sz="3100" dirty="0"/>
          </a:p>
          <a:p>
            <a:endParaRPr lang="es-ES" sz="2600" dirty="0">
              <a:latin typeface="Arial" pitchFamily="34" charset="0"/>
              <a:cs typeface="Arial" pitchFamily="34" charset="0"/>
            </a:endParaRPr>
          </a:p>
          <a:p>
            <a:pPr>
              <a:buNone/>
            </a:pPr>
            <a:endParaRPr lang="es-ES" sz="1800" dirty="0"/>
          </a:p>
        </p:txBody>
      </p:sp>
      <p:pic>
        <p:nvPicPr>
          <p:cNvPr id="5" name="Picture 2" descr="http://images.slideplayer.com/12/3581283/slides/slide_29.jpg"/>
          <p:cNvPicPr>
            <a:picLocks noChangeAspect="1" noChangeArrowheads="1"/>
          </p:cNvPicPr>
          <p:nvPr/>
        </p:nvPicPr>
        <p:blipFill>
          <a:blip r:embed="rId3" cstate="print"/>
          <a:srcRect/>
          <a:stretch>
            <a:fillRect/>
          </a:stretch>
        </p:blipFill>
        <p:spPr bwMode="auto">
          <a:xfrm>
            <a:off x="6929454" y="214290"/>
            <a:ext cx="1550238" cy="116267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rgbClr val="990033"/>
                </a:solidFill>
              </a:rPr>
              <a:t>Clínica de la mujer portadora de hemofilia no embarazada</a:t>
            </a:r>
          </a:p>
        </p:txBody>
      </p:sp>
      <p:sp>
        <p:nvSpPr>
          <p:cNvPr id="3" name="2 Marcador de contenido"/>
          <p:cNvSpPr>
            <a:spLocks noGrp="1"/>
          </p:cNvSpPr>
          <p:nvPr>
            <p:ph sz="quarter" idx="1"/>
          </p:nvPr>
        </p:nvSpPr>
        <p:spPr/>
        <p:txBody>
          <a:bodyPr/>
          <a:lstStyle/>
          <a:p>
            <a:r>
              <a:rPr lang="es-ES" dirty="0"/>
              <a:t>Menorragias (reglas abundantes)</a:t>
            </a:r>
          </a:p>
          <a:p>
            <a:r>
              <a:rPr lang="es-ES" dirty="0"/>
              <a:t>Sangrado de mucosas y cutáneo (equimosis “cardenales”)</a:t>
            </a:r>
          </a:p>
          <a:p>
            <a:r>
              <a:rPr lang="es-ES" dirty="0"/>
              <a:t>Sangrado abundante tras la cirugía</a:t>
            </a:r>
          </a:p>
          <a:p>
            <a:r>
              <a:rPr lang="es-ES" dirty="0" err="1"/>
              <a:t>Hemartros</a:t>
            </a:r>
            <a:r>
              <a:rPr lang="es-ES" dirty="0"/>
              <a:t> y hematoma muscular: raro</a:t>
            </a:r>
          </a:p>
          <a:p>
            <a:r>
              <a:rPr lang="es-ES" dirty="0"/>
              <a:t>TTO:</a:t>
            </a:r>
          </a:p>
          <a:p>
            <a:pPr lvl="1"/>
            <a:r>
              <a:rPr lang="es-ES" dirty="0"/>
              <a:t>1ª línea: ANTIFIBRINOLITICOS: hemorragias leves</a:t>
            </a:r>
          </a:p>
          <a:p>
            <a:pPr lvl="1"/>
            <a:r>
              <a:rPr lang="es-ES" dirty="0"/>
              <a:t>2ª línea: DESMOPRESINA: sangrados no </a:t>
            </a:r>
            <a:r>
              <a:rPr lang="es-ES" dirty="0" err="1"/>
              <a:t>autolimitados</a:t>
            </a:r>
            <a:r>
              <a:rPr lang="es-ES" dirty="0"/>
              <a:t>, </a:t>
            </a:r>
            <a:r>
              <a:rPr lang="es-ES" dirty="0" err="1"/>
              <a:t>profilax</a:t>
            </a:r>
            <a:endParaRPr lang="es-ES" dirty="0"/>
          </a:p>
          <a:p>
            <a:pPr lvl="1"/>
            <a:r>
              <a:rPr lang="es-ES" dirty="0"/>
              <a:t>3ª </a:t>
            </a:r>
            <a:r>
              <a:rPr lang="es-ES" dirty="0" err="1"/>
              <a:t>linea</a:t>
            </a:r>
            <a:r>
              <a:rPr lang="es-ES" dirty="0"/>
              <a:t>: C. FACTOR: hemorragia grave (</a:t>
            </a:r>
            <a:r>
              <a:rPr lang="es-ES" dirty="0" err="1"/>
              <a:t>Fct</a:t>
            </a:r>
            <a:r>
              <a:rPr lang="es-ES" dirty="0"/>
              <a:t> &gt; 30-50% en </a:t>
            </a:r>
            <a:r>
              <a:rPr lang="es-ES" dirty="0" err="1"/>
              <a:t>Qx</a:t>
            </a:r>
            <a:r>
              <a:rPr lang="es-ES" dirty="0"/>
              <a:t> menor-mayor)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00034" y="428604"/>
            <a:ext cx="7467600" cy="714396"/>
          </a:xfrm>
        </p:spPr>
        <p:txBody>
          <a:bodyPr>
            <a:normAutofit/>
          </a:bodyPr>
          <a:lstStyle/>
          <a:p>
            <a:r>
              <a:rPr lang="es-ES" dirty="0">
                <a:solidFill>
                  <a:srgbClr val="990033"/>
                </a:solidFill>
              </a:rPr>
              <a:t>Diagnóstico de las portadoras</a:t>
            </a:r>
            <a:endParaRPr lang="es-ES" dirty="0">
              <a:solidFill>
                <a:srgbClr val="C00000"/>
              </a:solidFill>
            </a:endParaRPr>
          </a:p>
        </p:txBody>
      </p:sp>
      <p:sp>
        <p:nvSpPr>
          <p:cNvPr id="3" name="2 Marcador de contenido"/>
          <p:cNvSpPr>
            <a:spLocks noGrp="1"/>
          </p:cNvSpPr>
          <p:nvPr>
            <p:ph sz="quarter" idx="1"/>
          </p:nvPr>
        </p:nvSpPr>
        <p:spPr>
          <a:xfrm>
            <a:off x="457200" y="1142984"/>
            <a:ext cx="8472518" cy="5929354"/>
          </a:xfrm>
        </p:spPr>
        <p:txBody>
          <a:bodyPr>
            <a:normAutofit/>
          </a:bodyPr>
          <a:lstStyle/>
          <a:p>
            <a:pPr>
              <a:buNone/>
            </a:pPr>
            <a:endParaRPr lang="es-ES" sz="3100" b="1" dirty="0">
              <a:solidFill>
                <a:srgbClr val="990033"/>
              </a:solidFill>
              <a:latin typeface="Arial" pitchFamily="34" charset="0"/>
              <a:cs typeface="Arial" pitchFamily="34" charset="0"/>
            </a:endParaRPr>
          </a:p>
          <a:p>
            <a:r>
              <a:rPr lang="es-ES" sz="2400" dirty="0">
                <a:cs typeface="Arial" pitchFamily="34" charset="0"/>
              </a:rPr>
              <a:t>Hasta hace unos años, mediante </a:t>
            </a:r>
            <a:r>
              <a:rPr lang="es-ES" sz="2400" b="1" dirty="0">
                <a:cs typeface="Arial" pitchFamily="34" charset="0"/>
              </a:rPr>
              <a:t>estimación estadística de su genotipo</a:t>
            </a:r>
            <a:r>
              <a:rPr lang="es-ES" sz="2400" dirty="0">
                <a:cs typeface="Arial" pitchFamily="34" charset="0"/>
              </a:rPr>
              <a:t>:</a:t>
            </a:r>
          </a:p>
          <a:p>
            <a:pPr lvl="1"/>
            <a:r>
              <a:rPr lang="es-ES" sz="2400" dirty="0">
                <a:cs typeface="Arial" pitchFamily="34" charset="0"/>
              </a:rPr>
              <a:t>Basado en árbol genealógico + estudios analíticos</a:t>
            </a:r>
          </a:p>
          <a:p>
            <a:pPr lvl="1"/>
            <a:r>
              <a:rPr lang="es-ES" sz="2400" dirty="0">
                <a:cs typeface="Arial" pitchFamily="34" charset="0"/>
              </a:rPr>
              <a:t>Predicción del 70-95% de portadoras potenciales, pero permiten error en la detección individual</a:t>
            </a:r>
          </a:p>
          <a:p>
            <a:pPr>
              <a:buNone/>
            </a:pPr>
            <a:endParaRPr lang="es-ES" sz="2400" dirty="0">
              <a:cs typeface="Arial" pitchFamily="34" charset="0"/>
            </a:endParaRPr>
          </a:p>
          <a:p>
            <a:r>
              <a:rPr lang="es-ES" sz="2400" dirty="0"/>
              <a:t>Desde la identificación del gen del FVIII y FIX, se prefieren </a:t>
            </a:r>
            <a:r>
              <a:rPr lang="es-ES" sz="2400" b="1" dirty="0"/>
              <a:t>estudios genéticos</a:t>
            </a:r>
          </a:p>
          <a:p>
            <a:endParaRPr lang="es-ES" sz="2400" dirty="0">
              <a:latin typeface="Arial" pitchFamily="34" charset="0"/>
              <a:cs typeface="Arial" pitchFamily="34" charset="0"/>
            </a:endParaRPr>
          </a:p>
          <a:p>
            <a:pPr>
              <a:buNone/>
            </a:pPr>
            <a:r>
              <a:rPr lang="es-E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dirty="0">
                <a:solidFill>
                  <a:srgbClr val="C00000"/>
                </a:solidFill>
              </a:rPr>
              <a:t>Estudios genéticos</a:t>
            </a:r>
          </a:p>
        </p:txBody>
      </p:sp>
      <p:sp>
        <p:nvSpPr>
          <p:cNvPr id="9" name="8 Marcador de contenido"/>
          <p:cNvSpPr>
            <a:spLocks noGrp="1"/>
          </p:cNvSpPr>
          <p:nvPr>
            <p:ph sz="quarter" idx="1"/>
          </p:nvPr>
        </p:nvSpPr>
        <p:spPr/>
        <p:txBody>
          <a:bodyPr>
            <a:normAutofit/>
          </a:bodyPr>
          <a:lstStyle/>
          <a:p>
            <a:r>
              <a:rPr lang="es-ES" dirty="0"/>
              <a:t>Hoy en día único método de alta fiabilidad que </a:t>
            </a:r>
            <a:r>
              <a:rPr lang="es-ES" b="1" dirty="0"/>
              <a:t>permite confirmar o desestimar </a:t>
            </a:r>
            <a:r>
              <a:rPr lang="es-ES" dirty="0"/>
              <a:t>que una mujer sea portadora</a:t>
            </a:r>
          </a:p>
          <a:p>
            <a:endParaRPr lang="es-ES" dirty="0"/>
          </a:p>
          <a:p>
            <a:pPr>
              <a:buNone/>
            </a:pPr>
            <a:endParaRPr lang="es-ES" dirty="0"/>
          </a:p>
          <a:p>
            <a:r>
              <a:rPr lang="es-ES" dirty="0"/>
              <a:t>El </a:t>
            </a:r>
            <a:r>
              <a:rPr lang="es-ES" b="1" dirty="0"/>
              <a:t>tipo de alteración genética </a:t>
            </a:r>
            <a:r>
              <a:rPr lang="es-ES" dirty="0"/>
              <a:t>(inversiones, </a:t>
            </a:r>
            <a:r>
              <a:rPr lang="es-ES" dirty="0" err="1"/>
              <a:t>deleciones</a:t>
            </a:r>
            <a:r>
              <a:rPr lang="es-ES" dirty="0"/>
              <a:t>, mutaciones de tamaño variable…) condiciona la síntesis del factor, determinando los grados de enfermedad</a:t>
            </a:r>
          </a:p>
          <a:p>
            <a:endParaRPr lang="es-ES" dirty="0"/>
          </a:p>
          <a:p>
            <a:endParaRPr lang="es-ES" dirty="0"/>
          </a:p>
          <a:p>
            <a:r>
              <a:rPr lang="es-ES" dirty="0"/>
              <a:t>Es muy importante </a:t>
            </a:r>
            <a:r>
              <a:rPr lang="es-ES" b="1" dirty="0"/>
              <a:t>conocer la alteración génica </a:t>
            </a:r>
            <a:r>
              <a:rPr lang="es-ES" dirty="0"/>
              <a:t>ya que facilita el estudio familiar y su implicación clínica</a:t>
            </a:r>
          </a:p>
          <a:p>
            <a:endParaRPr lang="es-ES" sz="2800" dirty="0"/>
          </a:p>
          <a:p>
            <a:endParaRPr lang="es-ES" sz="2800" dirty="0"/>
          </a:p>
          <a:p>
            <a:endParaRPr lang="es-ES" dirty="0"/>
          </a:p>
        </p:txBody>
      </p:sp>
      <p:sp>
        <p:nvSpPr>
          <p:cNvPr id="175106" name="AutoShape 2" descr="Image result for dna mu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5108" name="AutoShape 4" descr="Image result for dna mu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dirty="0">
                <a:solidFill>
                  <a:srgbClr val="C00000"/>
                </a:solidFill>
              </a:rPr>
              <a:t>Estudios genéticos</a:t>
            </a:r>
          </a:p>
        </p:txBody>
      </p:sp>
      <p:sp>
        <p:nvSpPr>
          <p:cNvPr id="9" name="8 Marcador de contenido"/>
          <p:cNvSpPr>
            <a:spLocks noGrp="1"/>
          </p:cNvSpPr>
          <p:nvPr>
            <p:ph sz="quarter" idx="1"/>
          </p:nvPr>
        </p:nvSpPr>
        <p:spPr/>
        <p:txBody>
          <a:bodyPr>
            <a:normAutofit/>
          </a:bodyPr>
          <a:lstStyle/>
          <a:p>
            <a:r>
              <a:rPr lang="es-ES" sz="2400" dirty="0"/>
              <a:t>Opciones:</a:t>
            </a:r>
          </a:p>
          <a:p>
            <a:pPr lvl="1"/>
            <a:r>
              <a:rPr lang="es-ES" sz="2400" b="1" u="sng" dirty="0"/>
              <a:t>Análisis directo  </a:t>
            </a:r>
            <a:r>
              <a:rPr lang="es-ES" sz="2400" dirty="0"/>
              <a:t>(95%): cuando </a:t>
            </a:r>
            <a:r>
              <a:rPr lang="es-ES" sz="2400" b="1" dirty="0"/>
              <a:t>se conoce la mutación</a:t>
            </a:r>
            <a:r>
              <a:rPr lang="es-ES" sz="2400" dirty="0"/>
              <a:t>. Permite un diagnóstico de certeza</a:t>
            </a:r>
          </a:p>
          <a:p>
            <a:pPr lvl="1"/>
            <a:endParaRPr lang="es-ES" sz="2400" dirty="0"/>
          </a:p>
          <a:p>
            <a:pPr lvl="1"/>
            <a:r>
              <a:rPr lang="es-ES" sz="2400" b="1" u="sng" dirty="0"/>
              <a:t>Análisis indirecto </a:t>
            </a:r>
            <a:r>
              <a:rPr lang="es-ES" sz="2400" dirty="0"/>
              <a:t>(5%) por estudios de ligamiento</a:t>
            </a:r>
          </a:p>
          <a:p>
            <a:pPr lvl="2"/>
            <a:r>
              <a:rPr lang="es-ES" sz="2400" dirty="0"/>
              <a:t>Diagnóstico </a:t>
            </a:r>
            <a:r>
              <a:rPr lang="es-ES" sz="2400" b="1" dirty="0"/>
              <a:t>probabilístico</a:t>
            </a:r>
            <a:r>
              <a:rPr lang="es-ES" sz="2400" dirty="0"/>
              <a:t> de alta fiabilidad diagnóstica</a:t>
            </a:r>
          </a:p>
          <a:p>
            <a:pPr lvl="2"/>
            <a:r>
              <a:rPr lang="es-ES" sz="2400" dirty="0"/>
              <a:t>Cuando </a:t>
            </a:r>
            <a:r>
              <a:rPr lang="es-ES" sz="2400" b="1" dirty="0"/>
              <a:t>no es posible la detección de la mutación</a:t>
            </a:r>
          </a:p>
          <a:p>
            <a:pPr lvl="2"/>
            <a:r>
              <a:rPr lang="es-ES" sz="2400" dirty="0"/>
              <a:t>Se utilizan </a:t>
            </a:r>
            <a:r>
              <a:rPr lang="es-ES" sz="2400" b="1" dirty="0"/>
              <a:t>marcadores</a:t>
            </a:r>
            <a:r>
              <a:rPr lang="es-ES" sz="2400" dirty="0"/>
              <a:t> del gen de la hemofilia para analizar su presencia (</a:t>
            </a:r>
            <a:r>
              <a:rPr lang="es-ES" sz="2400" dirty="0" err="1"/>
              <a:t>intra</a:t>
            </a:r>
            <a:r>
              <a:rPr lang="es-ES" sz="2400" dirty="0"/>
              <a:t> o </a:t>
            </a:r>
            <a:r>
              <a:rPr lang="es-ES" sz="2400" dirty="0" err="1"/>
              <a:t>extragénicos</a:t>
            </a:r>
            <a:r>
              <a:rPr lang="es-ES" sz="2400" dirty="0"/>
              <a:t>) </a:t>
            </a:r>
          </a:p>
          <a:p>
            <a:pPr lvl="2"/>
            <a:r>
              <a:rPr lang="es-ES" sz="2400" dirty="0"/>
              <a:t>Se requieren </a:t>
            </a:r>
            <a:r>
              <a:rPr lang="es-ES" sz="2400" b="1" dirty="0"/>
              <a:t>muestras</a:t>
            </a:r>
            <a:r>
              <a:rPr lang="es-ES" sz="2400" dirty="0"/>
              <a:t> de diversos familiares (padres, abuelos…afectados, ) para identificar el </a:t>
            </a:r>
            <a:r>
              <a:rPr lang="es-ES" sz="2400" dirty="0" err="1"/>
              <a:t>haplotipo</a:t>
            </a:r>
            <a:r>
              <a:rPr lang="es-ES" sz="2400" dirty="0"/>
              <a:t> de riesgo así como posibles portadoras</a:t>
            </a:r>
          </a:p>
          <a:p>
            <a:pPr lvl="2"/>
            <a:endParaRPr lang="es-ES" dirty="0"/>
          </a:p>
        </p:txBody>
      </p:sp>
      <p:sp>
        <p:nvSpPr>
          <p:cNvPr id="175106" name="AutoShape 2" descr="Image result for dna mu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5108" name="AutoShape 4" descr="Image result for dna mu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C00000"/>
                </a:solidFill>
              </a:rPr>
              <a:t>Gen del Factor VIII</a:t>
            </a:r>
          </a:p>
        </p:txBody>
      </p:sp>
      <p:sp>
        <p:nvSpPr>
          <p:cNvPr id="3" name="2 Marcador de contenido"/>
          <p:cNvSpPr>
            <a:spLocks noGrp="1"/>
          </p:cNvSpPr>
          <p:nvPr>
            <p:ph sz="quarter" idx="1"/>
          </p:nvPr>
        </p:nvSpPr>
        <p:spPr/>
        <p:txBody>
          <a:bodyPr>
            <a:normAutofit fontScale="92500"/>
          </a:bodyPr>
          <a:lstStyle/>
          <a:p>
            <a:r>
              <a:rPr lang="es-ES" dirty="0"/>
              <a:t>Se trata de uno de los genes más grandes que se conoce (186Kb)</a:t>
            </a:r>
          </a:p>
          <a:p>
            <a:pPr>
              <a:buNone/>
            </a:pPr>
            <a:endParaRPr lang="es-ES" dirty="0"/>
          </a:p>
          <a:p>
            <a:r>
              <a:rPr lang="es-ES" dirty="0"/>
              <a:t>Localización: Región Xq28</a:t>
            </a:r>
          </a:p>
          <a:p>
            <a:pPr>
              <a:buNone/>
            </a:pPr>
            <a:endParaRPr lang="es-ES" dirty="0"/>
          </a:p>
          <a:p>
            <a:r>
              <a:rPr lang="es-ES" dirty="0"/>
              <a:t>Están descritas más de 500 mutaciones, aunque la más habitual es la </a:t>
            </a:r>
            <a:r>
              <a:rPr lang="es-ES" b="1" u="sng" dirty="0"/>
              <a:t>inversión del </a:t>
            </a:r>
            <a:r>
              <a:rPr lang="es-ES" b="1" u="sng" dirty="0" err="1"/>
              <a:t>intrón</a:t>
            </a:r>
            <a:r>
              <a:rPr lang="es-ES" b="1" u="sng" dirty="0"/>
              <a:t> 22 (45% casos)</a:t>
            </a:r>
          </a:p>
          <a:p>
            <a:pPr>
              <a:buNone/>
            </a:pPr>
            <a:endParaRPr lang="es-ES" dirty="0"/>
          </a:p>
          <a:p>
            <a:r>
              <a:rPr lang="es-ES" dirty="0"/>
              <a:t>Estudio complejo</a:t>
            </a:r>
          </a:p>
        </p:txBody>
      </p:sp>
      <p:pic>
        <p:nvPicPr>
          <p:cNvPr id="5" name="Picture 8" descr="Image result for cromosoma x"/>
          <p:cNvPicPr>
            <a:picLocks noChangeAspect="1" noChangeArrowheads="1"/>
          </p:cNvPicPr>
          <p:nvPr/>
        </p:nvPicPr>
        <p:blipFill>
          <a:blip r:embed="rId3" cstate="print"/>
          <a:srcRect/>
          <a:stretch>
            <a:fillRect/>
          </a:stretch>
        </p:blipFill>
        <p:spPr bwMode="auto">
          <a:xfrm>
            <a:off x="5000628" y="1142984"/>
            <a:ext cx="3881445" cy="5170874"/>
          </a:xfrm>
          <a:prstGeom prst="rect">
            <a:avLst/>
          </a:prstGeom>
          <a:noFill/>
        </p:spPr>
      </p:pic>
      <p:cxnSp>
        <p:nvCxnSpPr>
          <p:cNvPr id="6" name="5 Conector recto"/>
          <p:cNvCxnSpPr/>
          <p:nvPr/>
        </p:nvCxnSpPr>
        <p:spPr>
          <a:xfrm rot="5400000" flipH="1" flipV="1">
            <a:off x="5536413" y="535761"/>
            <a:ext cx="714380" cy="64294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6357950" y="357166"/>
            <a:ext cx="1285884" cy="307777"/>
          </a:xfrm>
          <a:prstGeom prst="rect">
            <a:avLst/>
          </a:prstGeom>
          <a:noFill/>
        </p:spPr>
        <p:txBody>
          <a:bodyPr wrap="square" rtlCol="0">
            <a:spAutoFit/>
          </a:bodyPr>
          <a:lstStyle/>
          <a:p>
            <a:r>
              <a:rPr lang="es-ES" sz="1400" b="1" dirty="0"/>
              <a:t>Gen F8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C00000"/>
                </a:solidFill>
              </a:rPr>
              <a:t>Gen del Factor IX</a:t>
            </a:r>
          </a:p>
        </p:txBody>
      </p:sp>
      <p:sp>
        <p:nvSpPr>
          <p:cNvPr id="3" name="2 Marcador de contenido"/>
          <p:cNvSpPr>
            <a:spLocks noGrp="1"/>
          </p:cNvSpPr>
          <p:nvPr>
            <p:ph sz="quarter" idx="1"/>
          </p:nvPr>
        </p:nvSpPr>
        <p:spPr/>
        <p:txBody>
          <a:bodyPr>
            <a:normAutofit lnSpcReduction="10000"/>
          </a:bodyPr>
          <a:lstStyle/>
          <a:p>
            <a:r>
              <a:rPr lang="es-ES" dirty="0"/>
              <a:t>Gen más pequeño (34Kb)</a:t>
            </a:r>
          </a:p>
          <a:p>
            <a:pPr>
              <a:buNone/>
            </a:pPr>
            <a:endParaRPr lang="es-ES" dirty="0"/>
          </a:p>
          <a:p>
            <a:r>
              <a:rPr lang="es-ES" dirty="0"/>
              <a:t>Localización: Región Xq26</a:t>
            </a:r>
          </a:p>
          <a:p>
            <a:pPr>
              <a:buNone/>
            </a:pPr>
            <a:endParaRPr lang="es-ES" dirty="0"/>
          </a:p>
          <a:p>
            <a:r>
              <a:rPr lang="es-ES" dirty="0"/>
              <a:t>No existe una mutación mayoritaria, gran heterogeneidad (</a:t>
            </a:r>
            <a:r>
              <a:rPr lang="es-ES" dirty="0" err="1"/>
              <a:t>delecciones</a:t>
            </a:r>
            <a:r>
              <a:rPr lang="es-ES" dirty="0"/>
              <a:t> de distinto tamaño, mutaciones en un único </a:t>
            </a:r>
            <a:r>
              <a:rPr lang="es-ES" dirty="0" err="1"/>
              <a:t>nucleotido</a:t>
            </a:r>
            <a:r>
              <a:rPr lang="es-ES" dirty="0"/>
              <a:t>, </a:t>
            </a:r>
            <a:r>
              <a:rPr lang="es-ES" dirty="0" err="1"/>
              <a:t>etc</a:t>
            </a:r>
            <a:r>
              <a:rPr lang="es-ES" dirty="0"/>
              <a:t>)</a:t>
            </a:r>
          </a:p>
          <a:p>
            <a:pPr>
              <a:buNone/>
            </a:pPr>
            <a:endParaRPr lang="es-ES" dirty="0"/>
          </a:p>
          <a:p>
            <a:r>
              <a:rPr lang="es-ES" dirty="0"/>
              <a:t>Estudio complejo</a:t>
            </a:r>
          </a:p>
        </p:txBody>
      </p:sp>
      <p:pic>
        <p:nvPicPr>
          <p:cNvPr id="5" name="Picture 8" descr="Image result for cromosoma x"/>
          <p:cNvPicPr>
            <a:picLocks noChangeAspect="1" noChangeArrowheads="1"/>
          </p:cNvPicPr>
          <p:nvPr/>
        </p:nvPicPr>
        <p:blipFill>
          <a:blip r:embed="rId3" cstate="print"/>
          <a:srcRect/>
          <a:stretch>
            <a:fillRect/>
          </a:stretch>
        </p:blipFill>
        <p:spPr bwMode="auto">
          <a:xfrm>
            <a:off x="5000628" y="1142984"/>
            <a:ext cx="3881445" cy="5170874"/>
          </a:xfrm>
          <a:prstGeom prst="rect">
            <a:avLst/>
          </a:prstGeom>
          <a:noFill/>
        </p:spPr>
      </p:pic>
      <p:cxnSp>
        <p:nvCxnSpPr>
          <p:cNvPr id="6" name="5 Conector recto"/>
          <p:cNvCxnSpPr/>
          <p:nvPr/>
        </p:nvCxnSpPr>
        <p:spPr>
          <a:xfrm rot="5400000" flipH="1" flipV="1">
            <a:off x="6679421" y="1107265"/>
            <a:ext cx="714380" cy="64294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7429520" y="857232"/>
            <a:ext cx="1285884" cy="307777"/>
          </a:xfrm>
          <a:prstGeom prst="rect">
            <a:avLst/>
          </a:prstGeom>
          <a:noFill/>
        </p:spPr>
        <p:txBody>
          <a:bodyPr wrap="square" rtlCol="0">
            <a:spAutoFit/>
          </a:bodyPr>
          <a:lstStyle/>
          <a:p>
            <a:r>
              <a:rPr lang="es-ES" sz="1400" b="1" dirty="0"/>
              <a:t>Gen F9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00034" y="428604"/>
            <a:ext cx="8229600" cy="990600"/>
          </a:xfrm>
        </p:spPr>
        <p:txBody>
          <a:bodyPr>
            <a:normAutofit fontScale="90000"/>
          </a:bodyPr>
          <a:lstStyle/>
          <a:p>
            <a:r>
              <a:rPr lang="es-ES" sz="2900" b="1" dirty="0">
                <a:solidFill>
                  <a:srgbClr val="990033"/>
                </a:solidFill>
              </a:rPr>
              <a:t>¿Qué precauciones debe tomar una portadora si se queda embarazada? </a:t>
            </a:r>
            <a:br>
              <a:rPr lang="es-ES" b="1" dirty="0">
                <a:solidFill>
                  <a:srgbClr val="990033"/>
                </a:solidFill>
              </a:rPr>
            </a:br>
            <a:endParaRPr lang="es-ES" dirty="0"/>
          </a:p>
        </p:txBody>
      </p:sp>
      <p:sp>
        <p:nvSpPr>
          <p:cNvPr id="6" name="5 Marcador de contenido"/>
          <p:cNvSpPr>
            <a:spLocks noGrp="1"/>
          </p:cNvSpPr>
          <p:nvPr>
            <p:ph sz="quarter" idx="1"/>
          </p:nvPr>
        </p:nvSpPr>
        <p:spPr/>
        <p:txBody>
          <a:bodyPr/>
          <a:lstStyle/>
          <a:p>
            <a:pPr>
              <a:buNone/>
            </a:pPr>
            <a:endParaRPr lang="es-ES" sz="2800" dirty="0"/>
          </a:p>
          <a:p>
            <a:r>
              <a:rPr lang="es-ES" sz="2800" dirty="0"/>
              <a:t>Realizar un adecuado </a:t>
            </a:r>
            <a:r>
              <a:rPr lang="es-ES" sz="2800" b="1" dirty="0"/>
              <a:t>asesoramiento genético</a:t>
            </a:r>
          </a:p>
          <a:p>
            <a:pPr lvl="1"/>
            <a:r>
              <a:rPr lang="es-ES" sz="2500" dirty="0"/>
              <a:t>Conocer las implicaciones de la enfermedad:  que es, como se trata</a:t>
            </a:r>
          </a:p>
          <a:p>
            <a:pPr lvl="1"/>
            <a:r>
              <a:rPr lang="es-ES" sz="2500" dirty="0"/>
              <a:t>Cómo se hereda</a:t>
            </a:r>
          </a:p>
          <a:p>
            <a:pPr lvl="1"/>
            <a:r>
              <a:rPr lang="es-ES" sz="2500" dirty="0"/>
              <a:t>Probabilidad de que vuelva a suceder</a:t>
            </a:r>
          </a:p>
          <a:p>
            <a:pPr lvl="1"/>
            <a:r>
              <a:rPr lang="es-ES" sz="2500" dirty="0"/>
              <a:t>Los factores de error en los cálculos de riesgo y en p. diagnósticas</a:t>
            </a:r>
          </a:p>
          <a:p>
            <a:pPr lvl="1"/>
            <a:r>
              <a:rPr lang="es-ES" sz="2500" dirty="0"/>
              <a:t>Conocer alternativas que existen</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28596" y="500042"/>
            <a:ext cx="8229600" cy="990600"/>
          </a:xfrm>
        </p:spPr>
        <p:txBody>
          <a:bodyPr>
            <a:normAutofit fontScale="90000"/>
          </a:bodyPr>
          <a:lstStyle/>
          <a:p>
            <a:r>
              <a:rPr lang="es-ES" sz="2900" b="1" dirty="0">
                <a:solidFill>
                  <a:srgbClr val="990033"/>
                </a:solidFill>
              </a:rPr>
              <a:t>¿Qué precauciones debe tomar una portadora si se queda embarazada? </a:t>
            </a:r>
            <a:br>
              <a:rPr lang="es-ES" b="1" dirty="0">
                <a:solidFill>
                  <a:srgbClr val="990033"/>
                </a:solidFill>
              </a:rPr>
            </a:br>
            <a:endParaRPr lang="es-ES" dirty="0"/>
          </a:p>
        </p:txBody>
      </p:sp>
      <p:sp>
        <p:nvSpPr>
          <p:cNvPr id="4" name="3 Marcador de contenido"/>
          <p:cNvSpPr>
            <a:spLocks noGrp="1"/>
          </p:cNvSpPr>
          <p:nvPr>
            <p:ph sz="quarter" idx="1"/>
          </p:nvPr>
        </p:nvSpPr>
        <p:spPr>
          <a:xfrm>
            <a:off x="457200" y="1219200"/>
            <a:ext cx="8472518" cy="5353072"/>
          </a:xfrm>
        </p:spPr>
        <p:txBody>
          <a:bodyPr>
            <a:normAutofit/>
          </a:bodyPr>
          <a:lstStyle/>
          <a:p>
            <a:r>
              <a:rPr lang="es-ES" dirty="0"/>
              <a:t>Conocer los </a:t>
            </a:r>
            <a:r>
              <a:rPr lang="es-ES" b="1" dirty="0"/>
              <a:t>niveles basales del factor</a:t>
            </a:r>
            <a:r>
              <a:rPr lang="es-ES" dirty="0"/>
              <a:t>, mínimo en 3 ocasiones diferentes</a:t>
            </a:r>
          </a:p>
          <a:p>
            <a:pPr lvl="1"/>
            <a:r>
              <a:rPr lang="es-ES" dirty="0"/>
              <a:t>~50% de portadoras con valores normales</a:t>
            </a:r>
          </a:p>
          <a:p>
            <a:pPr lvl="1"/>
            <a:r>
              <a:rPr lang="es-ES" dirty="0"/>
              <a:t>Niveles inferiores, variables: </a:t>
            </a:r>
          </a:p>
          <a:p>
            <a:pPr lvl="2"/>
            <a:r>
              <a:rPr lang="es-ES" dirty="0"/>
              <a:t>La mayoría niveles equivalentes a hemofilia leve</a:t>
            </a:r>
          </a:p>
          <a:p>
            <a:pPr lvl="2"/>
            <a:r>
              <a:rPr lang="es-ES" dirty="0"/>
              <a:t>Hemofilia grave muy raro</a:t>
            </a:r>
          </a:p>
          <a:p>
            <a:pPr lvl="2"/>
            <a:endParaRPr lang="es-ES" dirty="0"/>
          </a:p>
          <a:p>
            <a:r>
              <a:rPr lang="es-ES" dirty="0"/>
              <a:t>La gestación y el parto precisan un </a:t>
            </a:r>
            <a:r>
              <a:rPr lang="es-ES" b="1" dirty="0"/>
              <a:t>manejo obstétrico adecuado</a:t>
            </a:r>
          </a:p>
          <a:p>
            <a:endParaRPr lang="es-ES" dirty="0"/>
          </a:p>
          <a:p>
            <a:r>
              <a:rPr lang="es-ES" dirty="0"/>
              <a:t>La gestante portadora puede decidir la </a:t>
            </a:r>
            <a:r>
              <a:rPr lang="es-ES" b="1" dirty="0"/>
              <a:t>opción reproductiva,</a:t>
            </a:r>
            <a:r>
              <a:rPr lang="es-ES" dirty="0"/>
              <a:t> p.ej. Diagnóstico prenatal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00034" y="428604"/>
            <a:ext cx="7467600" cy="714396"/>
          </a:xfrm>
        </p:spPr>
        <p:txBody>
          <a:bodyPr>
            <a:normAutofit/>
          </a:bodyPr>
          <a:lstStyle/>
          <a:p>
            <a:r>
              <a:rPr lang="es-ES" dirty="0">
                <a:solidFill>
                  <a:srgbClr val="C00000"/>
                </a:solidFill>
              </a:rPr>
              <a:t>Introducción</a:t>
            </a:r>
          </a:p>
        </p:txBody>
      </p:sp>
      <p:sp>
        <p:nvSpPr>
          <p:cNvPr id="3" name="2 Marcador de contenido"/>
          <p:cNvSpPr>
            <a:spLocks noGrp="1"/>
          </p:cNvSpPr>
          <p:nvPr>
            <p:ph sz="quarter" idx="1"/>
          </p:nvPr>
        </p:nvSpPr>
        <p:spPr>
          <a:xfrm>
            <a:off x="457200" y="1142984"/>
            <a:ext cx="8329642" cy="5500726"/>
          </a:xfrm>
        </p:spPr>
        <p:txBody>
          <a:bodyPr>
            <a:normAutofit/>
          </a:bodyPr>
          <a:lstStyle/>
          <a:p>
            <a:pPr>
              <a:buNone/>
            </a:pPr>
            <a:endParaRPr lang="es-ES" sz="2400" b="1" dirty="0">
              <a:solidFill>
                <a:srgbClr val="990033"/>
              </a:solidFill>
              <a:latin typeface="Arial" pitchFamily="34" charset="0"/>
              <a:cs typeface="Arial" pitchFamily="34" charset="0"/>
            </a:endParaRPr>
          </a:p>
          <a:p>
            <a:r>
              <a:rPr lang="es-ES" sz="2600" dirty="0">
                <a:cs typeface="Arial" pitchFamily="34" charset="0"/>
              </a:rPr>
              <a:t>La </a:t>
            </a:r>
            <a:r>
              <a:rPr lang="es-ES" sz="2600" b="1" dirty="0">
                <a:cs typeface="Arial" pitchFamily="34" charset="0"/>
              </a:rPr>
              <a:t>hemofilia A y B </a:t>
            </a:r>
            <a:r>
              <a:rPr lang="es-ES" sz="2600" dirty="0">
                <a:cs typeface="Arial" pitchFamily="34" charset="0"/>
              </a:rPr>
              <a:t>tienen una herencia ligada al sexo, en concreto al </a:t>
            </a:r>
            <a:r>
              <a:rPr lang="es-ES" sz="2600" b="1" dirty="0" err="1">
                <a:cs typeface="Arial" pitchFamily="34" charset="0"/>
              </a:rPr>
              <a:t>cromosóma</a:t>
            </a:r>
            <a:r>
              <a:rPr lang="es-ES" sz="2600" b="1" dirty="0">
                <a:cs typeface="Arial" pitchFamily="34" charset="0"/>
              </a:rPr>
              <a:t> X (Recesiva</a:t>
            </a:r>
            <a:r>
              <a:rPr lang="es-ES" sz="2600" dirty="0">
                <a:cs typeface="Arial" pitchFamily="34" charset="0"/>
              </a:rPr>
              <a:t>)</a:t>
            </a:r>
          </a:p>
          <a:p>
            <a:pPr lvl="1"/>
            <a:r>
              <a:rPr lang="es-ES" sz="2600" dirty="0">
                <a:cs typeface="Arial" pitchFamily="34" charset="0"/>
              </a:rPr>
              <a:t>Tipo A 80%. Afecta a 1/5000 varones nacidos. FVIII</a:t>
            </a:r>
          </a:p>
          <a:p>
            <a:pPr lvl="1"/>
            <a:r>
              <a:rPr lang="es-ES" sz="2600" dirty="0">
                <a:cs typeface="Arial" pitchFamily="34" charset="0"/>
              </a:rPr>
              <a:t>Tipo B 15%. Afecta a 1/30.000 varones nacidos. FIX</a:t>
            </a:r>
          </a:p>
          <a:p>
            <a:pPr lvl="1"/>
            <a:endParaRPr lang="es-ES" sz="2600" dirty="0">
              <a:cs typeface="Arial" pitchFamily="34" charset="0"/>
            </a:endParaRPr>
          </a:p>
          <a:p>
            <a:pPr marL="274320" lvl="1" indent="0">
              <a:buNone/>
            </a:pPr>
            <a:endParaRPr lang="es-ES" sz="2600" dirty="0">
              <a:cs typeface="Arial" pitchFamily="34" charset="0"/>
            </a:endParaRPr>
          </a:p>
          <a:p>
            <a:pPr>
              <a:buNone/>
            </a:pPr>
            <a:r>
              <a:rPr lang="es-ES" sz="2600" dirty="0">
                <a:latin typeface="Arial" pitchFamily="34" charset="0"/>
                <a:cs typeface="Arial" pitchFamily="34" charset="0"/>
              </a:rPr>
              <a:t>	</a:t>
            </a:r>
          </a:p>
          <a:p>
            <a:pPr>
              <a:buNone/>
            </a:pPr>
            <a:r>
              <a:rPr lang="es-ES" sz="1800" dirty="0"/>
              <a:t>	</a:t>
            </a:r>
          </a:p>
        </p:txBody>
      </p:sp>
      <p:pic>
        <p:nvPicPr>
          <p:cNvPr id="234498" name="Picture 2" descr="Síntomas y causas de la hemofilia">
            <a:extLst>
              <a:ext uri="{FF2B5EF4-FFF2-40B4-BE49-F238E27FC236}">
                <a16:creationId xmlns:a16="http://schemas.microsoft.com/office/drawing/2014/main" id="{28136236-718A-4B5F-B9FF-494AF94F44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459" b="43700"/>
          <a:stretch/>
        </p:blipFill>
        <p:spPr bwMode="auto">
          <a:xfrm>
            <a:off x="888221" y="3415643"/>
            <a:ext cx="7284179" cy="3442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a:solidFill>
                  <a:srgbClr val="C00000"/>
                </a:solidFill>
              </a:rPr>
              <a:t>Opciones reproductivas en portadoras de hemofilia</a:t>
            </a:r>
          </a:p>
        </p:txBody>
      </p:sp>
      <p:sp>
        <p:nvSpPr>
          <p:cNvPr id="5" name="4 Marcador de contenido"/>
          <p:cNvSpPr>
            <a:spLocks noGrp="1"/>
          </p:cNvSpPr>
          <p:nvPr>
            <p:ph sz="quarter" idx="1"/>
          </p:nvPr>
        </p:nvSpPr>
        <p:spPr/>
        <p:txBody>
          <a:bodyPr>
            <a:normAutofit/>
          </a:bodyPr>
          <a:lstStyle/>
          <a:p>
            <a:r>
              <a:rPr lang="es-ES" dirty="0">
                <a:solidFill>
                  <a:srgbClr val="C00000"/>
                </a:solidFill>
              </a:rPr>
              <a:t>Pruebas de diagnóstico prenatal no invasivo</a:t>
            </a:r>
          </a:p>
          <a:p>
            <a:pPr lvl="1"/>
            <a:r>
              <a:rPr lang="es-ES" dirty="0"/>
              <a:t>Determinación del sexo fetal en sangre materna</a:t>
            </a:r>
          </a:p>
          <a:p>
            <a:pPr lvl="1"/>
            <a:r>
              <a:rPr lang="es-ES" dirty="0"/>
              <a:t>Diagnóstico del sexo fetal por ecografía de 2T</a:t>
            </a:r>
          </a:p>
          <a:p>
            <a:endParaRPr lang="es-ES" dirty="0"/>
          </a:p>
          <a:p>
            <a:r>
              <a:rPr lang="es-ES" dirty="0">
                <a:solidFill>
                  <a:srgbClr val="C00000"/>
                </a:solidFill>
              </a:rPr>
              <a:t>Pruebas de diagnóstico prenatal invasivo</a:t>
            </a:r>
          </a:p>
          <a:p>
            <a:pPr lvl="1"/>
            <a:r>
              <a:rPr lang="es-ES" dirty="0"/>
              <a:t>Análisis de DNA fetal: </a:t>
            </a:r>
          </a:p>
          <a:p>
            <a:pPr lvl="2"/>
            <a:r>
              <a:rPr lang="es-ES" dirty="0"/>
              <a:t>BVC, amniocentesis, sangre fetal</a:t>
            </a:r>
          </a:p>
          <a:p>
            <a:endParaRPr lang="es-ES" dirty="0"/>
          </a:p>
          <a:p>
            <a:r>
              <a:rPr lang="es-ES" dirty="0">
                <a:solidFill>
                  <a:srgbClr val="C00000"/>
                </a:solidFill>
              </a:rPr>
              <a:t>Diagnóstico genético </a:t>
            </a:r>
            <a:r>
              <a:rPr lang="es-ES" dirty="0" err="1">
                <a:solidFill>
                  <a:srgbClr val="C00000"/>
                </a:solidFill>
              </a:rPr>
              <a:t>preimplantacional</a:t>
            </a:r>
            <a:r>
              <a:rPr lang="es-ES" dirty="0">
                <a:solidFill>
                  <a:srgbClr val="C00000"/>
                </a:solidFill>
              </a:rPr>
              <a:t> (DGPI)</a:t>
            </a:r>
          </a:p>
          <a:p>
            <a:pPr lvl="1"/>
            <a:r>
              <a:rPr lang="es-ES" dirty="0"/>
              <a:t>Selección de sexo (hoy en día no permitido)</a:t>
            </a:r>
          </a:p>
          <a:p>
            <a:pPr lvl="1"/>
            <a:r>
              <a:rPr lang="es-ES" dirty="0"/>
              <a:t>Análisis de DNA</a:t>
            </a:r>
          </a:p>
        </p:txBody>
      </p:sp>
    </p:spTree>
    <p:extLst>
      <p:ext uri="{BB962C8B-B14F-4D97-AF65-F5344CB8AC3E}">
        <p14:creationId xmlns:p14="http://schemas.microsoft.com/office/powerpoint/2010/main" val="13603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a:solidFill>
                  <a:srgbClr val="C00000"/>
                </a:solidFill>
              </a:rPr>
              <a:t>¿Por qué hay casos en los que no se realiza diagnóstico prenatal?</a:t>
            </a:r>
          </a:p>
        </p:txBody>
      </p:sp>
      <p:sp>
        <p:nvSpPr>
          <p:cNvPr id="5" name="4 Marcador de contenido"/>
          <p:cNvSpPr>
            <a:spLocks noGrp="1"/>
          </p:cNvSpPr>
          <p:nvPr>
            <p:ph sz="quarter" idx="1"/>
          </p:nvPr>
        </p:nvSpPr>
        <p:spPr/>
        <p:txBody>
          <a:bodyPr>
            <a:normAutofit lnSpcReduction="10000"/>
          </a:bodyPr>
          <a:lstStyle/>
          <a:p>
            <a:r>
              <a:rPr lang="es-ES" dirty="0"/>
              <a:t>Aceptar un hijo afecto</a:t>
            </a:r>
          </a:p>
          <a:p>
            <a:endParaRPr lang="es-ES" dirty="0"/>
          </a:p>
          <a:p>
            <a:r>
              <a:rPr lang="es-ES" dirty="0"/>
              <a:t>No percibir la enfermedad con la suficiente gravedad para justificar un aborto</a:t>
            </a:r>
          </a:p>
          <a:p>
            <a:endParaRPr lang="es-ES" dirty="0"/>
          </a:p>
          <a:p>
            <a:r>
              <a:rPr lang="es-ES" dirty="0"/>
              <a:t>No aceptar el aborto, por motivos ideológicos</a:t>
            </a:r>
          </a:p>
          <a:p>
            <a:endParaRPr lang="es-ES" dirty="0"/>
          </a:p>
          <a:p>
            <a:r>
              <a:rPr lang="es-ES" dirty="0"/>
              <a:t>Miedo a la pérdida fetal en caso de precisar prueba invasiva</a:t>
            </a:r>
          </a:p>
          <a:p>
            <a:endParaRPr lang="es-ES" dirty="0"/>
          </a:p>
          <a:p>
            <a:r>
              <a:rPr lang="es-ES" dirty="0"/>
              <a:t>Desconocer la posibilidad del diagnóstico prenatal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1142976" y="4357694"/>
            <a:ext cx="6858000" cy="990600"/>
          </a:xfrm>
        </p:spPr>
        <p:txBody>
          <a:bodyPr/>
          <a:lstStyle/>
          <a:p>
            <a:r>
              <a:rPr lang="es-ES" dirty="0"/>
              <a:t>Pruebas de diagnóstico prenatal</a:t>
            </a:r>
          </a:p>
        </p:txBody>
      </p:sp>
      <p:sp>
        <p:nvSpPr>
          <p:cNvPr id="7" name="6 Subtítulo"/>
          <p:cNvSpPr>
            <a:spLocks noGrp="1"/>
          </p:cNvSpPr>
          <p:nvPr>
            <p:ph type="subTitle" idx="1"/>
          </p:nvPr>
        </p:nvSpPr>
        <p:spPr/>
        <p:txBody>
          <a:bodyPr/>
          <a:lstStyle/>
          <a:p>
            <a:r>
              <a:rPr lang="es-ES" b="1" dirty="0"/>
              <a:t>PRUEBAS NO INVASIVAS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lidesharecdn.com/ciriglianodiagnosticonoinvasivosangrematerna-131118075912-phpapp01/95/diagnstico-prenatal-no-invasivo-en-sangre-materna-6-638.jpg?cb=1384761702"/>
          <p:cNvPicPr>
            <a:picLocks noChangeAspect="1" noChangeArrowheads="1"/>
          </p:cNvPicPr>
          <p:nvPr/>
        </p:nvPicPr>
        <p:blipFill>
          <a:blip r:embed="rId3" cstate="print"/>
          <a:srcRect l="26066" t="40190" r="20142" b="7696"/>
          <a:stretch>
            <a:fillRect/>
          </a:stretch>
        </p:blipFill>
        <p:spPr bwMode="auto">
          <a:xfrm>
            <a:off x="6000760" y="3905304"/>
            <a:ext cx="2878321" cy="1931970"/>
          </a:xfrm>
          <a:prstGeom prst="rect">
            <a:avLst/>
          </a:prstGeom>
          <a:noFill/>
        </p:spPr>
      </p:pic>
      <p:sp>
        <p:nvSpPr>
          <p:cNvPr id="6" name="5 Título"/>
          <p:cNvSpPr>
            <a:spLocks noGrp="1"/>
          </p:cNvSpPr>
          <p:nvPr>
            <p:ph type="title"/>
          </p:nvPr>
        </p:nvSpPr>
        <p:spPr/>
        <p:txBody>
          <a:bodyPr>
            <a:normAutofit fontScale="90000"/>
          </a:bodyPr>
          <a:lstStyle/>
          <a:p>
            <a:r>
              <a:rPr lang="es-ES" dirty="0">
                <a:solidFill>
                  <a:srgbClr val="C00000"/>
                </a:solidFill>
              </a:rPr>
              <a:t>Determinación del sexo fetal en sangre materna</a:t>
            </a:r>
          </a:p>
        </p:txBody>
      </p:sp>
      <p:sp>
        <p:nvSpPr>
          <p:cNvPr id="7" name="6 Marcador de contenido"/>
          <p:cNvSpPr>
            <a:spLocks noGrp="1"/>
          </p:cNvSpPr>
          <p:nvPr>
            <p:ph sz="quarter" idx="1"/>
          </p:nvPr>
        </p:nvSpPr>
        <p:spPr/>
        <p:txBody>
          <a:bodyPr/>
          <a:lstStyle/>
          <a:p>
            <a:endParaRPr lang="es-ES" dirty="0"/>
          </a:p>
          <a:p>
            <a:r>
              <a:rPr lang="es-ES" dirty="0"/>
              <a:t>Aproximadamente el 5% de DNA libre en sangre materna es de origen fetal</a:t>
            </a:r>
          </a:p>
          <a:p>
            <a:r>
              <a:rPr lang="es-ES" dirty="0"/>
              <a:t>Puede utilizarse para:</a:t>
            </a:r>
          </a:p>
          <a:p>
            <a:pPr lvl="1"/>
            <a:r>
              <a:rPr lang="es-ES" dirty="0"/>
              <a:t>Detectar secuencias de origen paterno: sexo, Rh-D</a:t>
            </a:r>
          </a:p>
          <a:p>
            <a:pPr lvl="1"/>
            <a:r>
              <a:rPr lang="es-ES" dirty="0"/>
              <a:t>Detectar las </a:t>
            </a:r>
            <a:r>
              <a:rPr lang="es-ES" dirty="0" err="1"/>
              <a:t>aneuploidías</a:t>
            </a:r>
            <a:r>
              <a:rPr lang="es-ES" dirty="0"/>
              <a:t> más comunes o algunas enfermedades genéticas</a:t>
            </a:r>
          </a:p>
          <a:p>
            <a:pPr lvl="1"/>
            <a:endParaRPr lang="es-ES" dirty="0"/>
          </a:p>
          <a:p>
            <a:r>
              <a:rPr lang="es-ES" dirty="0"/>
              <a:t>Su detección es fiable y reproducible</a:t>
            </a:r>
          </a:p>
          <a:p>
            <a:r>
              <a:rPr lang="es-ES" dirty="0"/>
              <a:t>Realización &gt; 10 </a:t>
            </a:r>
            <a:r>
              <a:rPr lang="es-ES" dirty="0" err="1"/>
              <a:t>ss</a:t>
            </a:r>
            <a:r>
              <a:rPr lang="es-ES" dirty="0"/>
              <a:t> gestación</a:t>
            </a:r>
          </a:p>
          <a:p>
            <a:r>
              <a:rPr lang="es-ES" dirty="0"/>
              <a:t>Técnica: extracción de sangre materna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S" dirty="0">
                <a:solidFill>
                  <a:srgbClr val="C00000"/>
                </a:solidFill>
              </a:rPr>
              <a:t>Diagnóstico del sexo fetal mediante ecografía del 2T</a:t>
            </a:r>
          </a:p>
        </p:txBody>
      </p:sp>
      <p:sp>
        <p:nvSpPr>
          <p:cNvPr id="7" name="6 Marcador de contenido"/>
          <p:cNvSpPr>
            <a:spLocks noGrp="1"/>
          </p:cNvSpPr>
          <p:nvPr>
            <p:ph sz="quarter" idx="1"/>
          </p:nvPr>
        </p:nvSpPr>
        <p:spPr/>
        <p:txBody>
          <a:bodyPr/>
          <a:lstStyle/>
          <a:p>
            <a:endParaRPr lang="es-ES" dirty="0"/>
          </a:p>
          <a:p>
            <a:endParaRPr lang="es-ES" dirty="0"/>
          </a:p>
        </p:txBody>
      </p:sp>
      <p:pic>
        <p:nvPicPr>
          <p:cNvPr id="238594" name="Picture 2" descr="Resultado de imagen de ecografía fetal sexo fetal"/>
          <p:cNvPicPr>
            <a:picLocks noChangeAspect="1" noChangeArrowheads="1"/>
          </p:cNvPicPr>
          <p:nvPr/>
        </p:nvPicPr>
        <p:blipFill>
          <a:blip r:embed="rId3"/>
          <a:srcRect/>
          <a:stretch>
            <a:fillRect/>
          </a:stretch>
        </p:blipFill>
        <p:spPr bwMode="auto">
          <a:xfrm>
            <a:off x="714348" y="2214554"/>
            <a:ext cx="3762244" cy="2657458"/>
          </a:xfrm>
          <a:prstGeom prst="rect">
            <a:avLst/>
          </a:prstGeom>
          <a:noFill/>
        </p:spPr>
      </p:pic>
      <p:pic>
        <p:nvPicPr>
          <p:cNvPr id="238596" name="Picture 4" descr="Resultado de imagen de ecografía fetal sexo fetal"/>
          <p:cNvPicPr>
            <a:picLocks noChangeAspect="1" noChangeArrowheads="1"/>
          </p:cNvPicPr>
          <p:nvPr/>
        </p:nvPicPr>
        <p:blipFill>
          <a:blip r:embed="rId4"/>
          <a:srcRect/>
          <a:stretch>
            <a:fillRect/>
          </a:stretch>
        </p:blipFill>
        <p:spPr bwMode="auto">
          <a:xfrm>
            <a:off x="5000628" y="2214554"/>
            <a:ext cx="3909674" cy="260983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1142976" y="4357694"/>
            <a:ext cx="6858000" cy="990600"/>
          </a:xfrm>
        </p:spPr>
        <p:txBody>
          <a:bodyPr/>
          <a:lstStyle/>
          <a:p>
            <a:r>
              <a:rPr lang="es-ES" dirty="0"/>
              <a:t>Pruebas de diagnóstico prenatal</a:t>
            </a:r>
          </a:p>
        </p:txBody>
      </p:sp>
      <p:sp>
        <p:nvSpPr>
          <p:cNvPr id="7" name="6 Subtítulo"/>
          <p:cNvSpPr>
            <a:spLocks noGrp="1"/>
          </p:cNvSpPr>
          <p:nvPr>
            <p:ph type="subTitle" idx="1"/>
          </p:nvPr>
        </p:nvSpPr>
        <p:spPr/>
        <p:txBody>
          <a:bodyPr/>
          <a:lstStyle/>
          <a:p>
            <a:r>
              <a:rPr lang="es-ES" b="1" dirty="0"/>
              <a:t>PRUEBAS  INVASIVAS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
          </p:nvPr>
        </p:nvSpPr>
        <p:spPr/>
        <p:txBody>
          <a:bodyPr>
            <a:normAutofit/>
          </a:bodyPr>
          <a:lstStyle/>
          <a:p>
            <a:pPr>
              <a:buNone/>
            </a:pPr>
            <a:endParaRPr lang="es-ES" sz="1800" dirty="0"/>
          </a:p>
          <a:p>
            <a:pPr>
              <a:buNone/>
            </a:pPr>
            <a:endParaRPr lang="es-ES" sz="2800" b="1" dirty="0">
              <a:solidFill>
                <a:srgbClr val="990033"/>
              </a:solidFill>
            </a:endParaRPr>
          </a:p>
        </p:txBody>
      </p:sp>
      <p:cxnSp>
        <p:nvCxnSpPr>
          <p:cNvPr id="13" name="12 Conector recto"/>
          <p:cNvCxnSpPr/>
          <p:nvPr/>
        </p:nvCxnSpPr>
        <p:spPr>
          <a:xfrm>
            <a:off x="2428860" y="4176000"/>
            <a:ext cx="928694" cy="35719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Título"/>
          <p:cNvSpPr>
            <a:spLocks noGrp="1"/>
          </p:cNvSpPr>
          <p:nvPr>
            <p:ph type="title"/>
          </p:nvPr>
        </p:nvSpPr>
        <p:spPr/>
        <p:txBody>
          <a:bodyPr/>
          <a:lstStyle/>
          <a:p>
            <a:r>
              <a:rPr lang="es-ES" dirty="0">
                <a:solidFill>
                  <a:srgbClr val="C00000"/>
                </a:solidFill>
              </a:rPr>
              <a:t>Amniocentesis</a:t>
            </a:r>
          </a:p>
        </p:txBody>
      </p:sp>
      <p:sp>
        <p:nvSpPr>
          <p:cNvPr id="11" name="10 Marcador de contenido"/>
          <p:cNvSpPr>
            <a:spLocks noGrp="1"/>
          </p:cNvSpPr>
          <p:nvPr>
            <p:ph sz="quarter" idx="2"/>
          </p:nvPr>
        </p:nvSpPr>
        <p:spPr>
          <a:xfrm>
            <a:off x="642910" y="1285860"/>
            <a:ext cx="4643470" cy="5357850"/>
          </a:xfrm>
        </p:spPr>
        <p:txBody>
          <a:bodyPr>
            <a:normAutofit/>
          </a:bodyPr>
          <a:lstStyle/>
          <a:p>
            <a:r>
              <a:rPr lang="es-ES" dirty="0"/>
              <a:t>Aspiración de LA</a:t>
            </a:r>
          </a:p>
          <a:p>
            <a:r>
              <a:rPr lang="es-ES" dirty="0"/>
              <a:t>Realización &gt; 15 </a:t>
            </a:r>
            <a:r>
              <a:rPr lang="es-ES" dirty="0" err="1"/>
              <a:t>ss</a:t>
            </a:r>
            <a:endParaRPr lang="es-ES" dirty="0"/>
          </a:p>
          <a:p>
            <a:r>
              <a:rPr lang="es-ES" dirty="0"/>
              <a:t>Vía de acceso: abdominal</a:t>
            </a:r>
          </a:p>
          <a:p>
            <a:r>
              <a:rPr lang="es-ES" dirty="0"/>
              <a:t>Riesgo de aborto: 0.5-1%</a:t>
            </a:r>
          </a:p>
          <a:p>
            <a:r>
              <a:rPr lang="es-ES" dirty="0"/>
              <a:t>Ventajas frente a la BVC:</a:t>
            </a:r>
          </a:p>
          <a:p>
            <a:pPr lvl="1"/>
            <a:r>
              <a:rPr lang="es-ES" dirty="0"/>
              <a:t>Sencillez</a:t>
            </a:r>
          </a:p>
          <a:p>
            <a:pPr lvl="1"/>
            <a:r>
              <a:rPr lang="es-ES" dirty="0"/>
              <a:t>Alta fiabilidad diagnóstica</a:t>
            </a:r>
          </a:p>
          <a:p>
            <a:pPr lvl="1"/>
            <a:r>
              <a:rPr lang="es-ES" dirty="0"/>
              <a:t>Evita </a:t>
            </a:r>
            <a:r>
              <a:rPr lang="es-ES" dirty="0" err="1"/>
              <a:t>mosaicismos</a:t>
            </a:r>
            <a:r>
              <a:rPr lang="es-ES" dirty="0"/>
              <a:t> placentarios</a:t>
            </a:r>
          </a:p>
          <a:p>
            <a:r>
              <a:rPr lang="es-ES" dirty="0"/>
              <a:t>Desventajas frente a la BVC:</a:t>
            </a:r>
          </a:p>
          <a:p>
            <a:pPr lvl="1"/>
            <a:r>
              <a:rPr lang="es-ES" dirty="0"/>
              <a:t>Diagnóstico en 2T </a:t>
            </a:r>
          </a:p>
        </p:txBody>
      </p:sp>
      <p:pic>
        <p:nvPicPr>
          <p:cNvPr id="12" name="Picture 2" descr="C:\Users\MARIA\Desktop\13-semanas-embarazo.jpg"/>
          <p:cNvPicPr>
            <a:picLocks noChangeAspect="1" noChangeArrowheads="1"/>
          </p:cNvPicPr>
          <p:nvPr/>
        </p:nvPicPr>
        <p:blipFill>
          <a:blip r:embed="rId3" cstate="print"/>
          <a:srcRect l="5249" t="15354" r="33071" b="18898"/>
          <a:stretch>
            <a:fillRect/>
          </a:stretch>
        </p:blipFill>
        <p:spPr bwMode="auto">
          <a:xfrm>
            <a:off x="5500694" y="1142984"/>
            <a:ext cx="2928958" cy="2497578"/>
          </a:xfrm>
          <a:prstGeom prst="rect">
            <a:avLst/>
          </a:prstGeom>
          <a:noFill/>
        </p:spPr>
      </p:pic>
      <p:graphicFrame>
        <p:nvGraphicFramePr>
          <p:cNvPr id="233474" name="Object 2">
            <a:hlinkClick r:id="" action="ppaction://ole?verb=0"/>
          </p:cNvPr>
          <p:cNvGraphicFramePr>
            <a:graphicFrameLocks noGrp="1" noChangeAspect="1"/>
          </p:cNvGraphicFramePr>
          <p:nvPr/>
        </p:nvGraphicFramePr>
        <p:xfrm>
          <a:off x="5643570" y="4000504"/>
          <a:ext cx="2998788" cy="2112962"/>
        </p:xfrm>
        <a:graphic>
          <a:graphicData uri="http://schemas.openxmlformats.org/presentationml/2006/ole">
            <mc:AlternateContent xmlns:mc="http://schemas.openxmlformats.org/markup-compatibility/2006">
              <mc:Choice xmlns:v="urn:schemas-microsoft-com:vml" Requires="v">
                <p:oleObj name="Película de vídeo" r:id="rId4" imgW="7744906" imgH="5458587" progId="Package">
                  <p:embed/>
                </p:oleObj>
              </mc:Choice>
              <mc:Fallback>
                <p:oleObj name="Película de vídeo" r:id="rId4" imgW="7744906" imgH="5458587" progId="Package">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b="3297"/>
                      <a:stretch>
                        <a:fillRect/>
                      </a:stretch>
                    </p:blipFill>
                    <p:spPr bwMode="auto">
                      <a:xfrm>
                        <a:off x="5643570" y="4000504"/>
                        <a:ext cx="2998788" cy="211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
          </p:nvPr>
        </p:nvSpPr>
        <p:spPr/>
        <p:txBody>
          <a:bodyPr/>
          <a:lstStyle/>
          <a:p>
            <a:pPr>
              <a:buNone/>
            </a:pPr>
            <a:endParaRPr lang="es-ES" sz="1800" dirty="0"/>
          </a:p>
          <a:p>
            <a:pPr>
              <a:buNone/>
            </a:pPr>
            <a:endParaRPr lang="es-ES" sz="2800" b="1" dirty="0">
              <a:solidFill>
                <a:srgbClr val="990033"/>
              </a:solidFill>
            </a:endParaRPr>
          </a:p>
        </p:txBody>
      </p:sp>
      <p:pic>
        <p:nvPicPr>
          <p:cNvPr id="96258" name="Picture 2" descr="C:\Users\MARIA\Desktop\amniocentesis-y-biopsia-corial-11-638.jpg"/>
          <p:cNvPicPr>
            <a:picLocks noChangeAspect="1" noChangeArrowheads="1"/>
          </p:cNvPicPr>
          <p:nvPr/>
        </p:nvPicPr>
        <p:blipFill>
          <a:blip r:embed="rId3" cstate="print"/>
          <a:srcRect t="15781" r="59240"/>
          <a:stretch>
            <a:fillRect/>
          </a:stretch>
        </p:blipFill>
        <p:spPr bwMode="auto">
          <a:xfrm>
            <a:off x="5214942" y="1163898"/>
            <a:ext cx="3286148" cy="5098704"/>
          </a:xfrm>
          <a:prstGeom prst="rect">
            <a:avLst/>
          </a:prstGeom>
          <a:noFill/>
        </p:spPr>
      </p:pic>
      <p:pic>
        <p:nvPicPr>
          <p:cNvPr id="5" name="Picture 2" descr="C:\Users\MARIA\Desktop\13-semanas-embarazo.jpg"/>
          <p:cNvPicPr>
            <a:picLocks noChangeAspect="1" noChangeArrowheads="1"/>
          </p:cNvPicPr>
          <p:nvPr/>
        </p:nvPicPr>
        <p:blipFill>
          <a:blip r:embed="rId4" cstate="print"/>
          <a:srcRect l="9449" t="14173" r="34016" b="18898"/>
          <a:stretch>
            <a:fillRect/>
          </a:stretch>
        </p:blipFill>
        <p:spPr bwMode="auto">
          <a:xfrm>
            <a:off x="1142976" y="4071942"/>
            <a:ext cx="2183818" cy="2068150"/>
          </a:xfrm>
          <a:prstGeom prst="rect">
            <a:avLst/>
          </a:prstGeom>
          <a:noFill/>
        </p:spPr>
      </p:pic>
      <p:sp>
        <p:nvSpPr>
          <p:cNvPr id="9" name="8 CuadroTexto"/>
          <p:cNvSpPr txBox="1"/>
          <p:nvPr/>
        </p:nvSpPr>
        <p:spPr>
          <a:xfrm>
            <a:off x="2571736" y="3929066"/>
            <a:ext cx="1728000" cy="338554"/>
          </a:xfrm>
          <a:prstGeom prst="rect">
            <a:avLst/>
          </a:prstGeom>
          <a:blipFill>
            <a:blip r:embed="rId5" cstate="print"/>
            <a:tile tx="0" ty="0" sx="100000" sy="100000" flip="none" algn="tl"/>
          </a:blipFill>
        </p:spPr>
        <p:txBody>
          <a:bodyPr wrap="square" rIns="0" rtlCol="0">
            <a:spAutoFit/>
          </a:bodyPr>
          <a:lstStyle/>
          <a:p>
            <a:r>
              <a:rPr lang="es-ES" sz="1600" dirty="0"/>
              <a:t>corión- placenta</a:t>
            </a:r>
          </a:p>
        </p:txBody>
      </p:sp>
      <p:cxnSp>
        <p:nvCxnSpPr>
          <p:cNvPr id="13" name="12 Conector recto"/>
          <p:cNvCxnSpPr/>
          <p:nvPr/>
        </p:nvCxnSpPr>
        <p:spPr>
          <a:xfrm>
            <a:off x="2428860" y="4176000"/>
            <a:ext cx="928694" cy="35719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9 Título"/>
          <p:cNvSpPr>
            <a:spLocks noGrp="1"/>
          </p:cNvSpPr>
          <p:nvPr>
            <p:ph type="title"/>
          </p:nvPr>
        </p:nvSpPr>
        <p:spPr/>
        <p:txBody>
          <a:bodyPr/>
          <a:lstStyle/>
          <a:p>
            <a:r>
              <a:rPr lang="es-ES" dirty="0">
                <a:solidFill>
                  <a:srgbClr val="C00000"/>
                </a:solidFill>
              </a:rPr>
              <a:t>Biopsia de vellosidades </a:t>
            </a:r>
            <a:r>
              <a:rPr lang="es-ES" dirty="0" err="1">
                <a:solidFill>
                  <a:srgbClr val="C00000"/>
                </a:solidFill>
              </a:rPr>
              <a:t>coriales</a:t>
            </a:r>
            <a:endParaRPr lang="es-ES" dirty="0">
              <a:solidFill>
                <a:srgbClr val="C00000"/>
              </a:solidFill>
            </a:endParaRPr>
          </a:p>
        </p:txBody>
      </p:sp>
      <p:sp>
        <p:nvSpPr>
          <p:cNvPr id="11" name="10 Marcador de contenido"/>
          <p:cNvSpPr>
            <a:spLocks noGrp="1"/>
          </p:cNvSpPr>
          <p:nvPr>
            <p:ph sz="quarter" idx="2"/>
          </p:nvPr>
        </p:nvSpPr>
        <p:spPr>
          <a:xfrm>
            <a:off x="642910" y="1285860"/>
            <a:ext cx="4041648" cy="4937760"/>
          </a:xfrm>
        </p:spPr>
        <p:txBody>
          <a:bodyPr/>
          <a:lstStyle/>
          <a:p>
            <a:r>
              <a:rPr lang="es-ES" dirty="0"/>
              <a:t>Extracción de una muestra del corion</a:t>
            </a:r>
          </a:p>
          <a:p>
            <a:r>
              <a:rPr lang="es-ES" dirty="0"/>
              <a:t>Realización: 11-13 </a:t>
            </a:r>
            <a:r>
              <a:rPr lang="es-ES" dirty="0" err="1"/>
              <a:t>ss</a:t>
            </a:r>
            <a:endParaRPr lang="es-ES" dirty="0"/>
          </a:p>
          <a:p>
            <a:r>
              <a:rPr lang="es-ES" dirty="0"/>
              <a:t>Vía de acceso: abdominal / vaginal</a:t>
            </a:r>
          </a:p>
          <a:p>
            <a:r>
              <a:rPr lang="es-ES" dirty="0"/>
              <a:t>Riesgo de aborto: 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1142976" y="3929066"/>
            <a:ext cx="6858000" cy="990600"/>
          </a:xfrm>
        </p:spPr>
        <p:txBody>
          <a:bodyPr>
            <a:normAutofit fontScale="90000"/>
          </a:bodyPr>
          <a:lstStyle/>
          <a:p>
            <a:r>
              <a:rPr lang="es-ES" dirty="0"/>
              <a:t>Pruebas de diagnóstico genético </a:t>
            </a:r>
            <a:r>
              <a:rPr lang="es-ES" dirty="0" err="1"/>
              <a:t>preimplantacional</a:t>
            </a:r>
            <a:r>
              <a:rPr lang="es-ES" dirty="0"/>
              <a:t> (DGPI)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S" dirty="0">
                <a:solidFill>
                  <a:srgbClr val="C00000"/>
                </a:solidFill>
              </a:rPr>
              <a:t>Diagnóstico genético pre-</a:t>
            </a:r>
            <a:r>
              <a:rPr lang="es-ES" dirty="0" err="1">
                <a:solidFill>
                  <a:srgbClr val="C00000"/>
                </a:solidFill>
              </a:rPr>
              <a:t>implantacional</a:t>
            </a:r>
            <a:r>
              <a:rPr lang="es-ES" dirty="0">
                <a:solidFill>
                  <a:srgbClr val="C00000"/>
                </a:solidFill>
              </a:rPr>
              <a:t> (DGPI)</a:t>
            </a:r>
          </a:p>
        </p:txBody>
      </p:sp>
      <p:sp>
        <p:nvSpPr>
          <p:cNvPr id="7" name="6 Marcador de contenido"/>
          <p:cNvSpPr>
            <a:spLocks noGrp="1"/>
          </p:cNvSpPr>
          <p:nvPr>
            <p:ph sz="quarter" idx="1"/>
          </p:nvPr>
        </p:nvSpPr>
        <p:spPr/>
        <p:txBody>
          <a:bodyPr/>
          <a:lstStyle/>
          <a:p>
            <a:r>
              <a:rPr lang="es-ES" dirty="0"/>
              <a:t>Es el </a:t>
            </a:r>
            <a:r>
              <a:rPr lang="es-ES" b="1" dirty="0">
                <a:solidFill>
                  <a:srgbClr val="FF0000"/>
                </a:solidFill>
              </a:rPr>
              <a:t>estudio genético del embrión antes de su transferencia al útero</a:t>
            </a:r>
          </a:p>
          <a:p>
            <a:endParaRPr lang="es-ES" dirty="0"/>
          </a:p>
          <a:p>
            <a:r>
              <a:rPr lang="es-ES" dirty="0"/>
              <a:t>La </a:t>
            </a:r>
            <a:r>
              <a:rPr lang="es-ES" b="1" dirty="0">
                <a:solidFill>
                  <a:srgbClr val="FF0000"/>
                </a:solidFill>
              </a:rPr>
              <a:t>selección embrionaria </a:t>
            </a:r>
            <a:r>
              <a:rPr lang="es-ES" dirty="0"/>
              <a:t>es una opción reproductiva para progenitores con alto riesgo de transmisión de patologías hereditarias</a:t>
            </a:r>
          </a:p>
          <a:p>
            <a:pPr>
              <a:buNone/>
            </a:pPr>
            <a:endParaRPr lang="es-ES" dirty="0"/>
          </a:p>
          <a:p>
            <a:r>
              <a:rPr lang="es-ES" dirty="0"/>
              <a:t>Indicado en enfermedades hereditarias graves, de aparición precoz, no susceptibles de tratamiento curativo postnatal, con alto riesgo de recurrencia y que dispongan de una prueba genética diagnóstica fiable</a:t>
            </a:r>
          </a:p>
          <a:p>
            <a:endParaRPr lang="es-ES" dirty="0"/>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00034" y="428604"/>
            <a:ext cx="7467600" cy="714396"/>
          </a:xfrm>
        </p:spPr>
        <p:txBody>
          <a:bodyPr>
            <a:normAutofit/>
          </a:bodyPr>
          <a:lstStyle/>
          <a:p>
            <a:r>
              <a:rPr lang="es-ES" dirty="0">
                <a:solidFill>
                  <a:srgbClr val="C00000"/>
                </a:solidFill>
              </a:rPr>
              <a:t>Hemofilia A y B. ¿Cómo se heredan?</a:t>
            </a:r>
          </a:p>
        </p:txBody>
      </p:sp>
      <p:sp>
        <p:nvSpPr>
          <p:cNvPr id="3" name="2 Marcador de contenido"/>
          <p:cNvSpPr>
            <a:spLocks noGrp="1"/>
          </p:cNvSpPr>
          <p:nvPr>
            <p:ph sz="quarter" idx="1"/>
          </p:nvPr>
        </p:nvSpPr>
        <p:spPr>
          <a:xfrm>
            <a:off x="457200" y="1142984"/>
            <a:ext cx="8686800" cy="6072230"/>
          </a:xfrm>
        </p:spPr>
        <p:txBody>
          <a:bodyPr>
            <a:normAutofit/>
          </a:bodyPr>
          <a:lstStyle/>
          <a:p>
            <a:pPr>
              <a:buNone/>
            </a:pPr>
            <a:endParaRPr lang="es-ES" sz="3100" b="1" dirty="0">
              <a:solidFill>
                <a:srgbClr val="990033"/>
              </a:solidFill>
              <a:latin typeface="Arial" pitchFamily="34" charset="0"/>
              <a:cs typeface="Arial" pitchFamily="34" charset="0"/>
            </a:endParaRPr>
          </a:p>
          <a:p>
            <a:r>
              <a:rPr lang="es-ES" sz="2400" dirty="0">
                <a:cs typeface="Arial" pitchFamily="34" charset="0"/>
              </a:rPr>
              <a:t>La </a:t>
            </a:r>
            <a:r>
              <a:rPr lang="es-ES" sz="2400" b="1" dirty="0">
                <a:cs typeface="Arial" pitchFamily="34" charset="0"/>
              </a:rPr>
              <a:t>hemofilia A y B </a:t>
            </a:r>
            <a:r>
              <a:rPr lang="es-ES" sz="2400" dirty="0">
                <a:cs typeface="Arial" pitchFamily="34" charset="0"/>
              </a:rPr>
              <a:t>herencia recesiva ligada al </a:t>
            </a:r>
            <a:r>
              <a:rPr lang="es-ES" sz="2400" b="1" dirty="0">
                <a:cs typeface="Arial" pitchFamily="34" charset="0"/>
              </a:rPr>
              <a:t>cromosoma X</a:t>
            </a:r>
            <a:endParaRPr lang="es-ES" sz="2400" dirty="0">
              <a:cs typeface="Arial" pitchFamily="34" charset="0"/>
            </a:endParaRPr>
          </a:p>
          <a:p>
            <a:endParaRPr lang="es-ES" sz="3100" dirty="0">
              <a:cs typeface="Arial" pitchFamily="34" charset="0"/>
            </a:endParaRPr>
          </a:p>
          <a:p>
            <a:pPr marL="0" indent="0">
              <a:buNone/>
            </a:pPr>
            <a:endParaRPr lang="es-ES" sz="3100" dirty="0"/>
          </a:p>
          <a:p>
            <a:endParaRPr lang="es-ES" sz="2600" dirty="0">
              <a:latin typeface="Arial" pitchFamily="34" charset="0"/>
              <a:cs typeface="Arial" pitchFamily="34" charset="0"/>
            </a:endParaRPr>
          </a:p>
          <a:p>
            <a:pPr>
              <a:buNone/>
            </a:pPr>
            <a:r>
              <a:rPr lang="es-ES" sz="1800" dirty="0"/>
              <a:t>	</a:t>
            </a:r>
          </a:p>
        </p:txBody>
      </p:sp>
      <p:pic>
        <p:nvPicPr>
          <p:cNvPr id="6" name="Picture 6" descr="http://www.procriar.com.br/uploadfile/Cariotipo%20feminino%20normal.JPG">
            <a:extLst>
              <a:ext uri="{FF2B5EF4-FFF2-40B4-BE49-F238E27FC236}">
                <a16:creationId xmlns:a16="http://schemas.microsoft.com/office/drawing/2014/main" id="{68463457-F9AB-EF52-0637-6035994BAF03}"/>
              </a:ext>
            </a:extLst>
          </p:cNvPr>
          <p:cNvPicPr>
            <a:picLocks noChangeAspect="1" noChangeArrowheads="1"/>
          </p:cNvPicPr>
          <p:nvPr/>
        </p:nvPicPr>
        <p:blipFill>
          <a:blip r:embed="rId3" cstate="print"/>
          <a:srcRect l="7874" t="7874" r="5906" b="5249"/>
          <a:stretch>
            <a:fillRect/>
          </a:stretch>
        </p:blipFill>
        <p:spPr bwMode="auto">
          <a:xfrm>
            <a:off x="827584" y="4754314"/>
            <a:ext cx="2542482" cy="1921404"/>
          </a:xfrm>
          <a:prstGeom prst="rect">
            <a:avLst/>
          </a:prstGeom>
          <a:noFill/>
          <a:ln>
            <a:solidFill>
              <a:schemeClr val="tx1"/>
            </a:solidFill>
          </a:ln>
        </p:spPr>
      </p:pic>
      <p:pic>
        <p:nvPicPr>
          <p:cNvPr id="7" name="Picture 4" descr="http://www.procriar.com.br/uploadfile/Cariotipo%20masculino%20normal.JPG">
            <a:extLst>
              <a:ext uri="{FF2B5EF4-FFF2-40B4-BE49-F238E27FC236}">
                <a16:creationId xmlns:a16="http://schemas.microsoft.com/office/drawing/2014/main" id="{D84E543C-5EC1-8750-F5BD-D292EB4B4670}"/>
              </a:ext>
            </a:extLst>
          </p:cNvPr>
          <p:cNvPicPr>
            <a:picLocks noChangeAspect="1" noChangeArrowheads="1"/>
          </p:cNvPicPr>
          <p:nvPr/>
        </p:nvPicPr>
        <p:blipFill>
          <a:blip r:embed="rId4" cstate="print"/>
          <a:srcRect l="5906" t="5249" r="5906" b="5249"/>
          <a:stretch>
            <a:fillRect/>
          </a:stretch>
        </p:blipFill>
        <p:spPr bwMode="auto">
          <a:xfrm>
            <a:off x="827584" y="2636912"/>
            <a:ext cx="2542482" cy="2016224"/>
          </a:xfrm>
          <a:prstGeom prst="rect">
            <a:avLst/>
          </a:prstGeom>
          <a:noFill/>
          <a:ln>
            <a:solidFill>
              <a:schemeClr val="tx1"/>
            </a:solidFill>
          </a:ln>
        </p:spPr>
      </p:pic>
      <p:pic>
        <p:nvPicPr>
          <p:cNvPr id="8" name="Imagen 7" descr="Forma, Icono&#10;&#10;Descripción generada automáticamente">
            <a:extLst>
              <a:ext uri="{FF2B5EF4-FFF2-40B4-BE49-F238E27FC236}">
                <a16:creationId xmlns:a16="http://schemas.microsoft.com/office/drawing/2014/main" id="{C8EE2C55-7D6E-C9C2-7835-5B1E93C066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3071103"/>
            <a:ext cx="1455849" cy="1107996"/>
          </a:xfrm>
          <a:prstGeom prst="rect">
            <a:avLst/>
          </a:prstGeom>
        </p:spPr>
      </p:pic>
      <p:sp>
        <p:nvSpPr>
          <p:cNvPr id="9" name="8 CuadroTexto">
            <a:extLst>
              <a:ext uri="{FF2B5EF4-FFF2-40B4-BE49-F238E27FC236}">
                <a16:creationId xmlns:a16="http://schemas.microsoft.com/office/drawing/2014/main" id="{844A2925-BEAC-0C41-DCFE-F75F6F168D3D}"/>
              </a:ext>
            </a:extLst>
          </p:cNvPr>
          <p:cNvSpPr txBox="1"/>
          <p:nvPr/>
        </p:nvSpPr>
        <p:spPr>
          <a:xfrm>
            <a:off x="5791428" y="3071103"/>
            <a:ext cx="3857652" cy="1107996"/>
          </a:xfrm>
          <a:prstGeom prst="rect">
            <a:avLst/>
          </a:prstGeom>
          <a:noFill/>
        </p:spPr>
        <p:txBody>
          <a:bodyPr wrap="square" rtlCol="0">
            <a:spAutoFit/>
          </a:bodyPr>
          <a:lstStyle/>
          <a:p>
            <a:r>
              <a:rPr lang="es-ES" sz="6600" dirty="0"/>
              <a:t>46, XY</a:t>
            </a:r>
          </a:p>
        </p:txBody>
      </p:sp>
      <p:pic>
        <p:nvPicPr>
          <p:cNvPr id="10" name="Imagen 9" descr="Icono&#10;&#10;Descripción generada automáticamente">
            <a:extLst>
              <a:ext uri="{FF2B5EF4-FFF2-40B4-BE49-F238E27FC236}">
                <a16:creationId xmlns:a16="http://schemas.microsoft.com/office/drawing/2014/main" id="{4E02A049-AC96-14E0-EAAF-D158484046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8496" y="5138544"/>
            <a:ext cx="1794664" cy="1085257"/>
          </a:xfrm>
          <a:prstGeom prst="rect">
            <a:avLst/>
          </a:prstGeom>
        </p:spPr>
      </p:pic>
      <p:sp>
        <p:nvSpPr>
          <p:cNvPr id="12" name="8 CuadroTexto">
            <a:extLst>
              <a:ext uri="{FF2B5EF4-FFF2-40B4-BE49-F238E27FC236}">
                <a16:creationId xmlns:a16="http://schemas.microsoft.com/office/drawing/2014/main" id="{6634B6F9-52FD-8F92-6F14-DC516B83AB49}"/>
              </a:ext>
            </a:extLst>
          </p:cNvPr>
          <p:cNvSpPr txBox="1"/>
          <p:nvPr/>
        </p:nvSpPr>
        <p:spPr>
          <a:xfrm>
            <a:off x="5792152" y="5031958"/>
            <a:ext cx="3857652" cy="1107996"/>
          </a:xfrm>
          <a:prstGeom prst="rect">
            <a:avLst/>
          </a:prstGeom>
          <a:noFill/>
        </p:spPr>
        <p:txBody>
          <a:bodyPr wrap="square" rtlCol="0">
            <a:spAutoFit/>
          </a:bodyPr>
          <a:lstStyle/>
          <a:p>
            <a:r>
              <a:rPr lang="es-ES" sz="6600" dirty="0"/>
              <a:t>46, XX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S" dirty="0">
                <a:solidFill>
                  <a:srgbClr val="C00000"/>
                </a:solidFill>
              </a:rPr>
              <a:t>Diagnóstico genético pre-</a:t>
            </a:r>
            <a:r>
              <a:rPr lang="es-ES" dirty="0" err="1">
                <a:solidFill>
                  <a:srgbClr val="C00000"/>
                </a:solidFill>
              </a:rPr>
              <a:t>implantacional</a:t>
            </a:r>
            <a:r>
              <a:rPr lang="es-ES" dirty="0">
                <a:solidFill>
                  <a:srgbClr val="C00000"/>
                </a:solidFill>
              </a:rPr>
              <a:t> (DGPI)</a:t>
            </a:r>
          </a:p>
        </p:txBody>
      </p:sp>
      <p:sp>
        <p:nvSpPr>
          <p:cNvPr id="7" name="6 Marcador de contenido"/>
          <p:cNvSpPr>
            <a:spLocks noGrp="1"/>
          </p:cNvSpPr>
          <p:nvPr>
            <p:ph sz="quarter" idx="1"/>
          </p:nvPr>
        </p:nvSpPr>
        <p:spPr>
          <a:xfrm>
            <a:off x="457200" y="1219200"/>
            <a:ext cx="6257940" cy="4937760"/>
          </a:xfrm>
        </p:spPr>
        <p:txBody>
          <a:bodyPr>
            <a:normAutofit/>
          </a:bodyPr>
          <a:lstStyle/>
          <a:p>
            <a:endParaRPr lang="es-ES" dirty="0"/>
          </a:p>
          <a:p>
            <a:r>
              <a:rPr lang="es-ES" dirty="0"/>
              <a:t>Estimulación ovárica </a:t>
            </a:r>
            <a:r>
              <a:rPr lang="es-ES" dirty="0">
                <a:sym typeface="Wingdings" pitchFamily="2" charset="2"/>
              </a:rPr>
              <a:t> extracción ovocitos</a:t>
            </a:r>
          </a:p>
          <a:p>
            <a:r>
              <a:rPr lang="es-ES" dirty="0">
                <a:sym typeface="Wingdings" pitchFamily="2" charset="2"/>
              </a:rPr>
              <a:t>Fecundación in vitro</a:t>
            </a:r>
          </a:p>
          <a:p>
            <a:r>
              <a:rPr lang="es-ES" dirty="0">
                <a:solidFill>
                  <a:srgbClr val="FF0000"/>
                </a:solidFill>
                <a:sym typeface="Wingdings" pitchFamily="2" charset="2"/>
              </a:rPr>
              <a:t>Biopsia embrionaria (1 célula)</a:t>
            </a:r>
          </a:p>
          <a:p>
            <a:r>
              <a:rPr lang="es-ES" dirty="0">
                <a:sym typeface="Wingdings" pitchFamily="2" charset="2"/>
              </a:rPr>
              <a:t>Análisis genético</a:t>
            </a:r>
          </a:p>
          <a:p>
            <a:r>
              <a:rPr lang="es-ES" dirty="0">
                <a:sym typeface="Wingdings" pitchFamily="2" charset="2"/>
              </a:rPr>
              <a:t>Transferencia de embriones</a:t>
            </a:r>
            <a:endParaRPr lang="es-ES" dirty="0"/>
          </a:p>
          <a:p>
            <a:endParaRPr lang="es-ES" dirty="0"/>
          </a:p>
          <a:p>
            <a:endParaRPr lang="es-ES" dirty="0"/>
          </a:p>
        </p:txBody>
      </p:sp>
      <p:pic>
        <p:nvPicPr>
          <p:cNvPr id="5" name="Picture 2"/>
          <p:cNvPicPr>
            <a:picLocks noChangeAspect="1" noChangeArrowheads="1"/>
          </p:cNvPicPr>
          <p:nvPr/>
        </p:nvPicPr>
        <p:blipFill>
          <a:blip r:embed="rId3" cstate="print"/>
          <a:srcRect/>
          <a:stretch>
            <a:fillRect/>
          </a:stretch>
        </p:blipFill>
        <p:spPr bwMode="auto">
          <a:xfrm>
            <a:off x="6286512" y="1428736"/>
            <a:ext cx="2413711" cy="1440000"/>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6429388" y="2928934"/>
            <a:ext cx="2471737" cy="1439862"/>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a:off x="5715008" y="4572008"/>
            <a:ext cx="3263997" cy="1440000"/>
          </a:xfrm>
          <a:prstGeom prst="rect">
            <a:avLst/>
          </a:prstGeom>
          <a:noFill/>
          <a:ln w="9525">
            <a:noFill/>
            <a:miter lim="800000"/>
            <a:headEnd/>
            <a:tailEnd/>
          </a:ln>
          <a:effectLst/>
        </p:spPr>
      </p:pic>
      <p:pic>
        <p:nvPicPr>
          <p:cNvPr id="10" name="Picture 2"/>
          <p:cNvPicPr>
            <a:picLocks noChangeAspect="1" noChangeArrowheads="1"/>
          </p:cNvPicPr>
          <p:nvPr/>
        </p:nvPicPr>
        <p:blipFill>
          <a:blip r:embed="rId6" cstate="print"/>
          <a:srcRect/>
          <a:stretch>
            <a:fillRect/>
          </a:stretch>
        </p:blipFill>
        <p:spPr bwMode="auto">
          <a:xfrm>
            <a:off x="3071802" y="5000636"/>
            <a:ext cx="2510776" cy="1440000"/>
          </a:xfrm>
          <a:prstGeom prst="rect">
            <a:avLst/>
          </a:prstGeom>
          <a:noFill/>
          <a:ln w="9525">
            <a:noFill/>
            <a:miter lim="800000"/>
            <a:headEnd/>
            <a:tailEnd/>
          </a:ln>
          <a:effectLst/>
        </p:spPr>
      </p:pic>
      <p:pic>
        <p:nvPicPr>
          <p:cNvPr id="11" name="Picture 2"/>
          <p:cNvPicPr>
            <a:picLocks noChangeAspect="1" noChangeArrowheads="1"/>
          </p:cNvPicPr>
          <p:nvPr/>
        </p:nvPicPr>
        <p:blipFill>
          <a:blip r:embed="rId7" cstate="print"/>
          <a:srcRect t="1286" b="10284"/>
          <a:stretch>
            <a:fillRect/>
          </a:stretch>
        </p:blipFill>
        <p:spPr bwMode="auto">
          <a:xfrm>
            <a:off x="214282" y="4929198"/>
            <a:ext cx="2597692" cy="1440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S" dirty="0">
                <a:solidFill>
                  <a:srgbClr val="C00000"/>
                </a:solidFill>
              </a:rPr>
              <a:t>Diagnóstico genético pre-</a:t>
            </a:r>
            <a:r>
              <a:rPr lang="es-ES" dirty="0" err="1">
                <a:solidFill>
                  <a:srgbClr val="C00000"/>
                </a:solidFill>
              </a:rPr>
              <a:t>implantacional</a:t>
            </a:r>
            <a:r>
              <a:rPr lang="es-ES" dirty="0">
                <a:solidFill>
                  <a:srgbClr val="C00000"/>
                </a:solidFill>
              </a:rPr>
              <a:t> (DGPI)</a:t>
            </a:r>
          </a:p>
        </p:txBody>
      </p:sp>
      <p:sp>
        <p:nvSpPr>
          <p:cNvPr id="7" name="6 Marcador de contenido"/>
          <p:cNvSpPr>
            <a:spLocks noGrp="1"/>
          </p:cNvSpPr>
          <p:nvPr>
            <p:ph sz="quarter" idx="1"/>
          </p:nvPr>
        </p:nvSpPr>
        <p:spPr>
          <a:xfrm>
            <a:off x="457200" y="1219200"/>
            <a:ext cx="6257940" cy="4937760"/>
          </a:xfrm>
        </p:spPr>
        <p:txBody>
          <a:bodyPr>
            <a:normAutofit/>
          </a:bodyPr>
          <a:lstStyle/>
          <a:p>
            <a:endParaRPr lang="es-ES" dirty="0"/>
          </a:p>
          <a:p>
            <a:r>
              <a:rPr lang="es-ES" dirty="0"/>
              <a:t>La </a:t>
            </a:r>
            <a:r>
              <a:rPr lang="es-ES" b="1" dirty="0"/>
              <a:t>ventaja</a:t>
            </a:r>
            <a:r>
              <a:rPr lang="es-ES" dirty="0"/>
              <a:t> frente al diagnóstico prenatal es que </a:t>
            </a:r>
            <a:r>
              <a:rPr lang="es-ES" b="1" dirty="0"/>
              <a:t>evita la decisión de interrumpir </a:t>
            </a:r>
            <a:r>
              <a:rPr lang="es-ES" dirty="0"/>
              <a:t>un embarazo afecto</a:t>
            </a:r>
          </a:p>
          <a:p>
            <a:endParaRPr lang="es-ES" dirty="0"/>
          </a:p>
          <a:p>
            <a:r>
              <a:rPr lang="es-ES" dirty="0"/>
              <a:t>Como </a:t>
            </a:r>
            <a:r>
              <a:rPr lang="es-ES" b="1" dirty="0"/>
              <a:t>desventajas</a:t>
            </a:r>
            <a:r>
              <a:rPr lang="es-ES" dirty="0"/>
              <a:t>, su mayor </a:t>
            </a:r>
            <a:r>
              <a:rPr lang="es-ES" b="1" dirty="0"/>
              <a:t>complejidad</a:t>
            </a:r>
            <a:r>
              <a:rPr lang="es-ES" dirty="0"/>
              <a:t>, su coste </a:t>
            </a:r>
            <a:r>
              <a:rPr lang="es-ES" b="1" dirty="0"/>
              <a:t>y menor fiabilidad </a:t>
            </a:r>
            <a:r>
              <a:rPr lang="es-ES" dirty="0"/>
              <a:t>(análisis de una única célula)</a:t>
            </a:r>
          </a:p>
          <a:p>
            <a:endParaRPr lang="es-ES" dirty="0"/>
          </a:p>
          <a:p>
            <a:pPr marL="0" indent="0">
              <a:buNone/>
            </a:pPr>
            <a:endParaRPr lang="es-ES" dirty="0"/>
          </a:p>
        </p:txBody>
      </p:sp>
      <p:pic>
        <p:nvPicPr>
          <p:cNvPr id="4" name="Picture 2" descr="http://www.igenomix.com/wp-content/uploads/PGD-prevent-genetic-diseases-1.jpg"/>
          <p:cNvPicPr>
            <a:picLocks noChangeAspect="1" noChangeArrowheads="1"/>
          </p:cNvPicPr>
          <p:nvPr/>
        </p:nvPicPr>
        <p:blipFill>
          <a:blip r:embed="rId3" cstate="print"/>
          <a:srcRect/>
          <a:stretch>
            <a:fillRect/>
          </a:stretch>
        </p:blipFill>
        <p:spPr bwMode="auto">
          <a:xfrm>
            <a:off x="7072330" y="2928934"/>
            <a:ext cx="1714512" cy="1800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14348" y="500042"/>
            <a:ext cx="7467600" cy="1143000"/>
          </a:xfrm>
        </p:spPr>
        <p:txBody>
          <a:bodyPr>
            <a:noAutofit/>
          </a:bodyPr>
          <a:lstStyle/>
          <a:p>
            <a:r>
              <a:rPr lang="es-ES" dirty="0">
                <a:solidFill>
                  <a:srgbClr val="990033"/>
                </a:solidFill>
                <a:latin typeface="+mn-lt"/>
              </a:rPr>
              <a:t>Importancia desde el punto de vista obstétrico</a:t>
            </a:r>
            <a:br>
              <a:rPr lang="es-ES" b="1" dirty="0">
                <a:solidFill>
                  <a:srgbClr val="990033"/>
                </a:solidFill>
              </a:rPr>
            </a:br>
            <a:endParaRPr lang="es-ES" dirty="0"/>
          </a:p>
        </p:txBody>
      </p:sp>
      <p:sp>
        <p:nvSpPr>
          <p:cNvPr id="4" name="3 Marcador de contenido"/>
          <p:cNvSpPr>
            <a:spLocks noGrp="1"/>
          </p:cNvSpPr>
          <p:nvPr>
            <p:ph sz="quarter" idx="1"/>
          </p:nvPr>
        </p:nvSpPr>
        <p:spPr/>
        <p:txBody>
          <a:bodyPr>
            <a:normAutofit/>
          </a:bodyPr>
          <a:lstStyle/>
          <a:p>
            <a:pPr>
              <a:buNone/>
            </a:pPr>
            <a:endParaRPr lang="es-ES" sz="2400" dirty="0">
              <a:solidFill>
                <a:srgbClr val="990033"/>
              </a:solidFill>
            </a:endParaRPr>
          </a:p>
          <a:p>
            <a:pPr>
              <a:buNone/>
            </a:pPr>
            <a:endParaRPr lang="es-ES" dirty="0">
              <a:solidFill>
                <a:srgbClr val="990033"/>
              </a:solidFill>
            </a:endParaRPr>
          </a:p>
          <a:p>
            <a:pPr>
              <a:buNone/>
            </a:pPr>
            <a:endParaRPr lang="es-ES" sz="2400" b="1" dirty="0"/>
          </a:p>
          <a:p>
            <a:pPr>
              <a:buNone/>
            </a:pPr>
            <a:endParaRPr lang="es-ES" b="1" dirty="0"/>
          </a:p>
          <a:p>
            <a:pPr>
              <a:buNone/>
            </a:pPr>
            <a:endParaRPr lang="es-ES" sz="2400" b="1" dirty="0"/>
          </a:p>
          <a:p>
            <a:pPr>
              <a:buNone/>
            </a:pPr>
            <a:r>
              <a:rPr lang="es-ES" sz="2400" b="1" dirty="0"/>
              <a:t>- Determinar la necesidad de precauciones obstétricas específicas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fontScale="90000"/>
          </a:bodyPr>
          <a:lstStyle/>
          <a:p>
            <a:r>
              <a:rPr lang="es-ES" dirty="0">
                <a:solidFill>
                  <a:srgbClr val="C00000"/>
                </a:solidFill>
              </a:rPr>
              <a:t>Gestación en mujeres portadoras de hemofilia</a:t>
            </a:r>
          </a:p>
        </p:txBody>
      </p:sp>
      <p:sp>
        <p:nvSpPr>
          <p:cNvPr id="10" name="9 Marcador de contenido"/>
          <p:cNvSpPr>
            <a:spLocks noGrp="1"/>
          </p:cNvSpPr>
          <p:nvPr>
            <p:ph sz="quarter" idx="1"/>
          </p:nvPr>
        </p:nvSpPr>
        <p:spPr/>
        <p:txBody>
          <a:bodyPr/>
          <a:lstStyle/>
          <a:p>
            <a:r>
              <a:rPr lang="es-ES" dirty="0"/>
              <a:t>El nivel del factor VIII tiende a elevarse durante el embarazo; sin embargo, el nivel del factor IX no aumenta significativamente</a:t>
            </a:r>
          </a:p>
        </p:txBody>
      </p:sp>
      <p:pic>
        <p:nvPicPr>
          <p:cNvPr id="11" name="Picture 2"/>
          <p:cNvPicPr>
            <a:picLocks noChangeAspect="1" noChangeArrowheads="1"/>
          </p:cNvPicPr>
          <p:nvPr/>
        </p:nvPicPr>
        <p:blipFill>
          <a:blip r:embed="rId3" cstate="print"/>
          <a:srcRect t="3724" b="7447"/>
          <a:stretch>
            <a:fillRect/>
          </a:stretch>
        </p:blipFill>
        <p:spPr bwMode="auto">
          <a:xfrm>
            <a:off x="1571604" y="3143248"/>
            <a:ext cx="5362746" cy="2558281"/>
          </a:xfrm>
          <a:prstGeom prst="rect">
            <a:avLst/>
          </a:prstGeom>
          <a:noFill/>
          <a:ln w="9525">
            <a:noFill/>
            <a:miter lim="800000"/>
            <a:headEnd/>
            <a:tailEnd/>
          </a:ln>
          <a:effectLst/>
        </p:spPr>
      </p:pic>
      <p:cxnSp>
        <p:nvCxnSpPr>
          <p:cNvPr id="12" name="11 Conector recto"/>
          <p:cNvCxnSpPr/>
          <p:nvPr/>
        </p:nvCxnSpPr>
        <p:spPr>
          <a:xfrm flipV="1">
            <a:off x="3500430" y="4895446"/>
            <a:ext cx="3015786" cy="105190"/>
          </a:xfrm>
          <a:prstGeom prst="line">
            <a:avLst/>
          </a:prstGeom>
          <a:ln w="25400">
            <a:solidFill>
              <a:srgbClr val="990033"/>
            </a:solidFill>
            <a:prstDash val="sysDash"/>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5857884" y="4643446"/>
            <a:ext cx="468000" cy="252000"/>
          </a:xfrm>
          <a:prstGeom prst="rect">
            <a:avLst/>
          </a:prstGeom>
          <a:noFill/>
          <a:ln>
            <a:solidFill>
              <a:schemeClr val="tx1"/>
            </a:solidFill>
          </a:ln>
        </p:spPr>
        <p:txBody>
          <a:bodyPr wrap="square" rtlCol="0">
            <a:spAutoFit/>
          </a:bodyPr>
          <a:lstStyle/>
          <a:p>
            <a:r>
              <a:rPr lang="es-ES" sz="1200" b="1" dirty="0"/>
              <a:t>F IX</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a:solidFill>
                  <a:srgbClr val="C00000"/>
                </a:solidFill>
              </a:rPr>
              <a:t>Cuidados recomendados en gestante portadora</a:t>
            </a:r>
          </a:p>
        </p:txBody>
      </p:sp>
      <p:sp>
        <p:nvSpPr>
          <p:cNvPr id="5" name="4 Marcador de contenido"/>
          <p:cNvSpPr>
            <a:spLocks noGrp="1"/>
          </p:cNvSpPr>
          <p:nvPr>
            <p:ph sz="quarter" idx="1"/>
          </p:nvPr>
        </p:nvSpPr>
        <p:spPr/>
        <p:txBody>
          <a:bodyPr>
            <a:normAutofit fontScale="92500" lnSpcReduction="20000"/>
          </a:bodyPr>
          <a:lstStyle/>
          <a:p>
            <a:r>
              <a:rPr lang="es-ES" dirty="0"/>
              <a:t>Conocer </a:t>
            </a:r>
            <a:r>
              <a:rPr lang="es-ES" b="1" dirty="0"/>
              <a:t>la historia hemorrágica </a:t>
            </a:r>
            <a:r>
              <a:rPr lang="es-ES" dirty="0"/>
              <a:t>previa (si ha requerido </a:t>
            </a:r>
            <a:r>
              <a:rPr lang="es-ES" dirty="0" err="1"/>
              <a:t>tto</a:t>
            </a:r>
            <a:r>
              <a:rPr lang="es-ES" dirty="0"/>
              <a:t> hemostático, transfusiones o </a:t>
            </a:r>
            <a:r>
              <a:rPr lang="es-ES" dirty="0" err="1"/>
              <a:t>tto</a:t>
            </a:r>
            <a:r>
              <a:rPr lang="es-ES" dirty="0"/>
              <a:t> por anemia)</a:t>
            </a:r>
          </a:p>
          <a:p>
            <a:endParaRPr lang="es-ES" dirty="0"/>
          </a:p>
          <a:p>
            <a:r>
              <a:rPr lang="es-ES" dirty="0"/>
              <a:t>La gestación debe controlarse </a:t>
            </a:r>
            <a:r>
              <a:rPr lang="es-ES" b="1" dirty="0"/>
              <a:t>conjuntamente</a:t>
            </a:r>
            <a:r>
              <a:rPr lang="es-ES" dirty="0"/>
              <a:t> con el hematólogo. Excepción: feto mujer y madre portadora con niveles normales </a:t>
            </a:r>
            <a:r>
              <a:rPr lang="es-ES"/>
              <a:t>de factor</a:t>
            </a:r>
            <a:endParaRPr lang="es-ES" dirty="0"/>
          </a:p>
          <a:p>
            <a:endParaRPr lang="es-ES" dirty="0"/>
          </a:p>
          <a:p>
            <a:r>
              <a:rPr lang="es-ES" b="1" dirty="0"/>
              <a:t>Cuantificar niveles </a:t>
            </a:r>
            <a:r>
              <a:rPr lang="es-ES" dirty="0"/>
              <a:t>del factor en 1T, antes de cualquier procedimiento invasivo y al menos entre las 28-34 ss. Si es posible, repetir antes del parto</a:t>
            </a:r>
          </a:p>
          <a:p>
            <a:pPr>
              <a:buNone/>
            </a:pPr>
            <a:endParaRPr lang="es-ES" dirty="0"/>
          </a:p>
          <a:p>
            <a:r>
              <a:rPr lang="es-ES" dirty="0"/>
              <a:t>Siempre que sea posible, el </a:t>
            </a:r>
            <a:r>
              <a:rPr lang="es-ES" b="1" dirty="0"/>
              <a:t>parto</a:t>
            </a:r>
            <a:r>
              <a:rPr lang="es-ES" dirty="0"/>
              <a:t> debe ser en un centro hospitalario, atendido por un grupo multidisciplinar, con un protocolo de actuación conjunta (obstetra, matrona, anestesista, hematólogo y </a:t>
            </a:r>
            <a:r>
              <a:rPr lang="es-ES" dirty="0" err="1"/>
              <a:t>neonatólogo</a:t>
            </a:r>
            <a:r>
              <a:rPr lang="es-ES" dirty="0"/>
              <a:t>)</a:t>
            </a:r>
          </a:p>
          <a:p>
            <a:endParaRPr lang="es-ES" dirty="0"/>
          </a:p>
          <a:p>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a:solidFill>
                  <a:srgbClr val="C00000"/>
                </a:solidFill>
              </a:rPr>
              <a:t>Situaciones de riesgo en gestantes portadoras</a:t>
            </a:r>
          </a:p>
        </p:txBody>
      </p:sp>
      <p:sp>
        <p:nvSpPr>
          <p:cNvPr id="5" name="4 Marcador de contenido"/>
          <p:cNvSpPr>
            <a:spLocks noGrp="1"/>
          </p:cNvSpPr>
          <p:nvPr>
            <p:ph sz="quarter" idx="1"/>
          </p:nvPr>
        </p:nvSpPr>
        <p:spPr/>
        <p:txBody>
          <a:bodyPr/>
          <a:lstStyle/>
          <a:p>
            <a:r>
              <a:rPr lang="es-ES" dirty="0"/>
              <a:t>En </a:t>
            </a:r>
            <a:r>
              <a:rPr lang="es-ES" b="1" dirty="0">
                <a:solidFill>
                  <a:srgbClr val="FF0000"/>
                </a:solidFill>
              </a:rPr>
              <a:t>1T</a:t>
            </a:r>
            <a:r>
              <a:rPr lang="es-ES" dirty="0"/>
              <a:t> por abortos, legrados, técnicas invasivas de diagnóstico molecular</a:t>
            </a:r>
          </a:p>
          <a:p>
            <a:endParaRPr lang="es-ES" dirty="0"/>
          </a:p>
          <a:p>
            <a:r>
              <a:rPr lang="es-ES" dirty="0"/>
              <a:t>En </a:t>
            </a:r>
            <a:r>
              <a:rPr lang="es-ES" b="1" dirty="0">
                <a:solidFill>
                  <a:srgbClr val="FF0000"/>
                </a:solidFill>
              </a:rPr>
              <a:t>2-3T</a:t>
            </a:r>
            <a:r>
              <a:rPr lang="es-ES" dirty="0"/>
              <a:t> en caso de placenta previa, DPPNI, …</a:t>
            </a:r>
          </a:p>
          <a:p>
            <a:endParaRPr lang="es-ES" dirty="0"/>
          </a:p>
          <a:p>
            <a:r>
              <a:rPr lang="es-ES" dirty="0"/>
              <a:t>En el </a:t>
            </a:r>
            <a:r>
              <a:rPr lang="es-ES" b="1" dirty="0">
                <a:solidFill>
                  <a:srgbClr val="FF0000"/>
                </a:solidFill>
              </a:rPr>
              <a:t>parto</a:t>
            </a:r>
            <a:r>
              <a:rPr lang="es-ES" dirty="0"/>
              <a:t>, por el tipo de anestesia aplicada (regional o general) tipo de parto (vaginal, </a:t>
            </a:r>
            <a:r>
              <a:rPr lang="es-ES" dirty="0" err="1"/>
              <a:t>cesarea</a:t>
            </a:r>
            <a:r>
              <a:rPr lang="es-ES" dirty="0"/>
              <a:t>) etc.</a:t>
            </a:r>
          </a:p>
          <a:p>
            <a:endParaRPr lang="es-ES" dirty="0"/>
          </a:p>
          <a:p>
            <a:r>
              <a:rPr lang="es-ES" dirty="0"/>
              <a:t>Durante el </a:t>
            </a:r>
            <a:r>
              <a:rPr lang="es-ES" b="1" dirty="0">
                <a:solidFill>
                  <a:srgbClr val="FF0000"/>
                </a:solidFill>
              </a:rPr>
              <a:t>puerperio</a:t>
            </a:r>
            <a:r>
              <a:rPr lang="es-ES" dirty="0"/>
              <a:t> por la reversión de los niveles del factor a sus valores basales</a:t>
            </a:r>
          </a:p>
          <a:p>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solidFill>
                  <a:srgbClr val="C00000"/>
                </a:solidFill>
              </a:rPr>
              <a:t>Cuidados recomendados</a:t>
            </a:r>
          </a:p>
        </p:txBody>
      </p:sp>
      <p:sp>
        <p:nvSpPr>
          <p:cNvPr id="5" name="4 Marcador de contenido"/>
          <p:cNvSpPr>
            <a:spLocks noGrp="1"/>
          </p:cNvSpPr>
          <p:nvPr>
            <p:ph sz="quarter" idx="1"/>
          </p:nvPr>
        </p:nvSpPr>
        <p:spPr/>
        <p:txBody>
          <a:bodyPr>
            <a:normAutofit fontScale="92500"/>
          </a:bodyPr>
          <a:lstStyle/>
          <a:p>
            <a:r>
              <a:rPr lang="es-ES" dirty="0"/>
              <a:t>Los </a:t>
            </a:r>
            <a:r>
              <a:rPr lang="es-ES" b="1" dirty="0"/>
              <a:t>niveles del factor </a:t>
            </a:r>
            <a:r>
              <a:rPr lang="es-ES" dirty="0"/>
              <a:t>recomendados para el parto serán superiores al 50% para ambos factores</a:t>
            </a:r>
          </a:p>
          <a:p>
            <a:pPr>
              <a:buNone/>
            </a:pPr>
            <a:endParaRPr lang="es-ES" dirty="0"/>
          </a:p>
          <a:p>
            <a:r>
              <a:rPr lang="es-ES" dirty="0"/>
              <a:t>El parto puede ser </a:t>
            </a:r>
            <a:r>
              <a:rPr lang="es-ES" b="1" dirty="0"/>
              <a:t>vaginal</a:t>
            </a:r>
            <a:r>
              <a:rPr lang="es-ES" dirty="0"/>
              <a:t>, aunque el feto sea hemofílico y los niveles del factor, preferible ≥ al 40% del valor normal</a:t>
            </a:r>
          </a:p>
          <a:p>
            <a:r>
              <a:rPr lang="es-ES" b="1" dirty="0"/>
              <a:t>Evitar</a:t>
            </a:r>
            <a:r>
              <a:rPr lang="es-ES" dirty="0"/>
              <a:t> un parto prolongado, parto instrumental o cualquier maniobra traumática que aumente el riesgo de sangrado</a:t>
            </a:r>
          </a:p>
          <a:p>
            <a:r>
              <a:rPr lang="es-ES" dirty="0"/>
              <a:t>La indicación de </a:t>
            </a:r>
            <a:r>
              <a:rPr lang="es-ES" b="1" dirty="0"/>
              <a:t>cesárea</a:t>
            </a:r>
            <a:r>
              <a:rPr lang="es-ES" dirty="0"/>
              <a:t> será por motivos obstétricos</a:t>
            </a:r>
          </a:p>
          <a:p>
            <a:pPr>
              <a:buNone/>
            </a:pPr>
            <a:endParaRPr lang="es-ES" dirty="0"/>
          </a:p>
          <a:p>
            <a:r>
              <a:rPr lang="es-ES" dirty="0"/>
              <a:t>No hay contraindicación de </a:t>
            </a:r>
            <a:r>
              <a:rPr lang="es-ES" b="1" dirty="0"/>
              <a:t>anestesia</a:t>
            </a:r>
            <a:r>
              <a:rPr lang="es-ES" dirty="0"/>
              <a:t> regional, siempre y cuando los niveles del factor sean ≥ al 40% del valor normal</a:t>
            </a:r>
          </a:p>
          <a:p>
            <a:pPr>
              <a:buNone/>
            </a:pPr>
            <a:endParaRPr lang="es-ES" dirty="0"/>
          </a:p>
          <a:p>
            <a:endParaRPr lang="es-ES" dirty="0"/>
          </a:p>
          <a:p>
            <a:endParaRPr lang="es-ES" dirty="0"/>
          </a:p>
          <a:p>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solidFill>
                  <a:srgbClr val="C00000"/>
                </a:solidFill>
              </a:rPr>
              <a:t>Cuidados recomendados</a:t>
            </a:r>
          </a:p>
        </p:txBody>
      </p:sp>
      <p:sp>
        <p:nvSpPr>
          <p:cNvPr id="5" name="4 Marcador de contenido"/>
          <p:cNvSpPr>
            <a:spLocks noGrp="1"/>
          </p:cNvSpPr>
          <p:nvPr>
            <p:ph sz="quarter" idx="1"/>
          </p:nvPr>
        </p:nvSpPr>
        <p:spPr/>
        <p:txBody>
          <a:bodyPr>
            <a:normAutofit/>
          </a:bodyPr>
          <a:lstStyle/>
          <a:p>
            <a:r>
              <a:rPr lang="es-ES" sz="2400" dirty="0"/>
              <a:t>Si la evolución del parto no es favorable, es preferible una </a:t>
            </a:r>
            <a:r>
              <a:rPr lang="es-ES" sz="2400" b="1" dirty="0"/>
              <a:t>indicación precoz </a:t>
            </a:r>
            <a:r>
              <a:rPr lang="es-ES" sz="2400" dirty="0"/>
              <a:t>de la cesárea. La </a:t>
            </a:r>
            <a:r>
              <a:rPr lang="es-ES" sz="2400" b="1" dirty="0"/>
              <a:t>cesárea electiva </a:t>
            </a:r>
            <a:r>
              <a:rPr lang="es-ES" sz="2400" dirty="0"/>
              <a:t>no elimina el riesgo de sangrado ni en la madre ni en el neonato</a:t>
            </a:r>
          </a:p>
          <a:p>
            <a:pPr>
              <a:buNone/>
            </a:pPr>
            <a:endParaRPr lang="es-ES" sz="2400" dirty="0"/>
          </a:p>
          <a:p>
            <a:r>
              <a:rPr lang="es-ES" sz="2400" dirty="0"/>
              <a:t>Se deben repetir los niveles del factor </a:t>
            </a:r>
            <a:r>
              <a:rPr lang="es-ES" sz="2400" b="1" dirty="0"/>
              <a:t>a partir del 5º-7º día </a:t>
            </a:r>
            <a:r>
              <a:rPr lang="es-ES" sz="2400" dirty="0"/>
              <a:t>del puerperio</a:t>
            </a:r>
          </a:p>
          <a:p>
            <a:endParaRPr lang="es-ES" dirty="0"/>
          </a:p>
          <a:p>
            <a:endParaRPr lang="es-ES" dirty="0"/>
          </a:p>
        </p:txBody>
      </p:sp>
      <p:graphicFrame>
        <p:nvGraphicFramePr>
          <p:cNvPr id="6" name="5 Tabla"/>
          <p:cNvGraphicFramePr>
            <a:graphicFrameLocks noGrp="1"/>
          </p:cNvGraphicFramePr>
          <p:nvPr/>
        </p:nvGraphicFramePr>
        <p:xfrm>
          <a:off x="571472" y="4214818"/>
          <a:ext cx="7929620" cy="1819281"/>
        </p:xfrm>
        <a:graphic>
          <a:graphicData uri="http://schemas.openxmlformats.org/drawingml/2006/table">
            <a:tbl>
              <a:tblPr firstRow="1" bandRow="1">
                <a:tableStyleId>{5C22544A-7EE6-4342-B048-85BDC9FD1C3A}</a:tableStyleId>
              </a:tblPr>
              <a:tblGrid>
                <a:gridCol w="1585924">
                  <a:extLst>
                    <a:ext uri="{9D8B030D-6E8A-4147-A177-3AD203B41FA5}">
                      <a16:colId xmlns:a16="http://schemas.microsoft.com/office/drawing/2014/main" val="20000"/>
                    </a:ext>
                  </a:extLst>
                </a:gridCol>
                <a:gridCol w="1585924">
                  <a:extLst>
                    <a:ext uri="{9D8B030D-6E8A-4147-A177-3AD203B41FA5}">
                      <a16:colId xmlns:a16="http://schemas.microsoft.com/office/drawing/2014/main" val="20001"/>
                    </a:ext>
                  </a:extLst>
                </a:gridCol>
                <a:gridCol w="1585924">
                  <a:extLst>
                    <a:ext uri="{9D8B030D-6E8A-4147-A177-3AD203B41FA5}">
                      <a16:colId xmlns:a16="http://schemas.microsoft.com/office/drawing/2014/main" val="20002"/>
                    </a:ext>
                  </a:extLst>
                </a:gridCol>
                <a:gridCol w="1585924">
                  <a:extLst>
                    <a:ext uri="{9D8B030D-6E8A-4147-A177-3AD203B41FA5}">
                      <a16:colId xmlns:a16="http://schemas.microsoft.com/office/drawing/2014/main" val="20003"/>
                    </a:ext>
                  </a:extLst>
                </a:gridCol>
                <a:gridCol w="1585924">
                  <a:extLst>
                    <a:ext uri="{9D8B030D-6E8A-4147-A177-3AD203B41FA5}">
                      <a16:colId xmlns:a16="http://schemas.microsoft.com/office/drawing/2014/main" val="20004"/>
                    </a:ext>
                  </a:extLst>
                </a:gridCol>
              </a:tblGrid>
              <a:tr h="904881">
                <a:tc>
                  <a:txBody>
                    <a:bodyPr/>
                    <a:lstStyle/>
                    <a:p>
                      <a:endParaRPr lang="es-ES" sz="2400" dirty="0"/>
                    </a:p>
                  </a:txBody>
                  <a:tcPr/>
                </a:tc>
                <a:tc>
                  <a:txBody>
                    <a:bodyPr/>
                    <a:lstStyle/>
                    <a:p>
                      <a:r>
                        <a:rPr lang="es-ES" sz="2400" dirty="0"/>
                        <a:t>FVIII&lt; 30%</a:t>
                      </a:r>
                    </a:p>
                  </a:txBody>
                  <a:tcPr/>
                </a:tc>
                <a:tc>
                  <a:txBody>
                    <a:bodyPr/>
                    <a:lstStyle/>
                    <a:p>
                      <a:r>
                        <a:rPr lang="es-ES" sz="2400" dirty="0"/>
                        <a:t>FVIII</a:t>
                      </a:r>
                      <a:r>
                        <a:rPr lang="es-ES" sz="2400" baseline="0" dirty="0"/>
                        <a:t>&gt; 30%</a:t>
                      </a:r>
                      <a:endParaRPr lang="es-ES" sz="2400" dirty="0"/>
                    </a:p>
                  </a:txBody>
                  <a:tcPr/>
                </a:tc>
                <a:tc>
                  <a:txBody>
                    <a:bodyPr/>
                    <a:lstStyle/>
                    <a:p>
                      <a:r>
                        <a:rPr lang="es-ES" sz="2400" dirty="0"/>
                        <a:t>FIX&lt; 30%</a:t>
                      </a:r>
                    </a:p>
                  </a:txBody>
                  <a:tcPr/>
                </a:tc>
                <a:tc>
                  <a:txBody>
                    <a:bodyPr/>
                    <a:lstStyle/>
                    <a:p>
                      <a:r>
                        <a:rPr lang="es-ES" sz="2400" dirty="0"/>
                        <a:t>FIX&gt;</a:t>
                      </a:r>
                      <a:r>
                        <a:rPr lang="es-ES" sz="2400" baseline="0" dirty="0"/>
                        <a:t> 30%</a:t>
                      </a:r>
                      <a:endParaRPr lang="es-ES" sz="2400" dirty="0"/>
                    </a:p>
                  </a:txBody>
                  <a:tcPr/>
                </a:tc>
                <a:extLst>
                  <a:ext uri="{0D108BD9-81ED-4DB2-BD59-A6C34878D82A}">
                    <a16:rowId xmlns:a16="http://schemas.microsoft.com/office/drawing/2014/main" val="10000"/>
                  </a:ext>
                </a:extLst>
              </a:tr>
              <a:tr h="904881">
                <a:tc>
                  <a:txBody>
                    <a:bodyPr/>
                    <a:lstStyle/>
                    <a:p>
                      <a:r>
                        <a:rPr lang="es-ES" dirty="0"/>
                        <a:t>PARTO Y POSTPARTO</a:t>
                      </a:r>
                    </a:p>
                  </a:txBody>
                  <a:tcPr/>
                </a:tc>
                <a:tc>
                  <a:txBody>
                    <a:bodyPr/>
                    <a:lstStyle/>
                    <a:p>
                      <a:r>
                        <a:rPr lang="es-ES" dirty="0"/>
                        <a:t>F.RECOM</a:t>
                      </a:r>
                    </a:p>
                  </a:txBody>
                  <a:tcPr/>
                </a:tc>
                <a:tc>
                  <a:txBody>
                    <a:bodyPr/>
                    <a:lstStyle/>
                    <a:p>
                      <a:r>
                        <a:rPr lang="es-ES" dirty="0"/>
                        <a:t>DESMOPRES*</a:t>
                      </a:r>
                    </a:p>
                    <a:p>
                      <a:r>
                        <a:rPr lang="es-ES" dirty="0"/>
                        <a:t>ANTIFIBRINOL</a:t>
                      </a:r>
                    </a:p>
                  </a:txBody>
                  <a:tcPr/>
                </a:tc>
                <a:tc>
                  <a:txBody>
                    <a:bodyPr/>
                    <a:lstStyle/>
                    <a:p>
                      <a:r>
                        <a:rPr lang="es-ES" dirty="0"/>
                        <a:t>F.RECOM</a:t>
                      </a:r>
                    </a:p>
                  </a:txBody>
                  <a:tcPr/>
                </a:tc>
                <a:tc>
                  <a:txBody>
                    <a:bodyPr/>
                    <a:lstStyle/>
                    <a:p>
                      <a:r>
                        <a:rPr lang="es-ES" dirty="0"/>
                        <a:t>F.RECOM</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857752" y="5357826"/>
            <a:ext cx="4286248" cy="584775"/>
          </a:xfrm>
          <a:prstGeom prst="rect">
            <a:avLst/>
          </a:prstGeom>
          <a:noFill/>
        </p:spPr>
        <p:txBody>
          <a:bodyPr wrap="square" rtlCol="0">
            <a:spAutoFit/>
          </a:bodyPr>
          <a:lstStyle/>
          <a:p>
            <a:r>
              <a:rPr lang="es-ES" sz="3200" b="1" dirty="0">
                <a:solidFill>
                  <a:srgbClr val="990033"/>
                </a:solidFill>
              </a:rPr>
              <a:t>ESKERRIK ASKO!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00034" y="428604"/>
            <a:ext cx="7467600" cy="714396"/>
          </a:xfrm>
        </p:spPr>
        <p:txBody>
          <a:bodyPr>
            <a:normAutofit/>
          </a:bodyPr>
          <a:lstStyle/>
          <a:p>
            <a:r>
              <a:rPr lang="es-ES" dirty="0">
                <a:solidFill>
                  <a:srgbClr val="C00000"/>
                </a:solidFill>
              </a:rPr>
              <a:t>Hemofilia A y B. ¿Cómo se heredan?</a:t>
            </a:r>
          </a:p>
        </p:txBody>
      </p:sp>
      <p:sp>
        <p:nvSpPr>
          <p:cNvPr id="3" name="2 Marcador de contenido"/>
          <p:cNvSpPr>
            <a:spLocks noGrp="1"/>
          </p:cNvSpPr>
          <p:nvPr>
            <p:ph sz="quarter" idx="1"/>
          </p:nvPr>
        </p:nvSpPr>
        <p:spPr>
          <a:xfrm>
            <a:off x="457200" y="1142984"/>
            <a:ext cx="8686800" cy="6072230"/>
          </a:xfrm>
        </p:spPr>
        <p:txBody>
          <a:bodyPr>
            <a:normAutofit fontScale="92500" lnSpcReduction="20000"/>
          </a:bodyPr>
          <a:lstStyle/>
          <a:p>
            <a:pPr>
              <a:buNone/>
            </a:pPr>
            <a:endParaRPr lang="es-ES" sz="3100" b="1" dirty="0">
              <a:solidFill>
                <a:srgbClr val="990033"/>
              </a:solidFill>
              <a:latin typeface="Arial" pitchFamily="34" charset="0"/>
              <a:cs typeface="Arial" pitchFamily="34" charset="0"/>
            </a:endParaRPr>
          </a:p>
          <a:p>
            <a:r>
              <a:rPr lang="es-ES" sz="3100" dirty="0">
                <a:cs typeface="Arial" pitchFamily="34" charset="0"/>
              </a:rPr>
              <a:t>La </a:t>
            </a:r>
            <a:r>
              <a:rPr lang="es-ES" sz="3100" b="1" dirty="0">
                <a:cs typeface="Arial" pitchFamily="34" charset="0"/>
              </a:rPr>
              <a:t>hemofilia A y B </a:t>
            </a:r>
            <a:r>
              <a:rPr lang="es-ES" sz="3100" dirty="0">
                <a:cs typeface="Arial" pitchFamily="34" charset="0"/>
              </a:rPr>
              <a:t>herencia recesiva ligada al </a:t>
            </a:r>
            <a:r>
              <a:rPr lang="es-ES" sz="3100" b="1" dirty="0" err="1">
                <a:cs typeface="Arial" pitchFamily="34" charset="0"/>
              </a:rPr>
              <a:t>cromosóma</a:t>
            </a:r>
            <a:r>
              <a:rPr lang="es-ES" sz="3100" b="1" dirty="0">
                <a:cs typeface="Arial" pitchFamily="34" charset="0"/>
              </a:rPr>
              <a:t> X</a:t>
            </a:r>
            <a:endParaRPr lang="es-ES" sz="3100" dirty="0">
              <a:cs typeface="Arial" pitchFamily="34" charset="0"/>
            </a:endParaRPr>
          </a:p>
          <a:p>
            <a:endParaRPr lang="es-ES" sz="3100" dirty="0">
              <a:cs typeface="Arial" pitchFamily="34" charset="0"/>
            </a:endParaRPr>
          </a:p>
          <a:p>
            <a:r>
              <a:rPr lang="es-ES" sz="3100" dirty="0"/>
              <a:t>Es típico encontrar generaciones con </a:t>
            </a:r>
            <a:r>
              <a:rPr lang="es-ES" sz="3100" b="1" dirty="0"/>
              <a:t>hombres afectados</a:t>
            </a:r>
            <a:r>
              <a:rPr lang="es-ES" sz="3100" dirty="0"/>
              <a:t>, separadas por una generación no afectada</a:t>
            </a:r>
          </a:p>
          <a:p>
            <a:pPr lvl="1"/>
            <a:r>
              <a:rPr lang="es-ES" sz="3100" dirty="0"/>
              <a:t>No transmisión padre-</a:t>
            </a:r>
            <a:r>
              <a:rPr lang="es-ES" sz="3100" dirty="0" err="1"/>
              <a:t>hijO</a:t>
            </a:r>
            <a:r>
              <a:rPr lang="es-ES" sz="3100" dirty="0"/>
              <a:t>	</a:t>
            </a:r>
          </a:p>
          <a:p>
            <a:endParaRPr lang="es-ES" sz="3100" dirty="0"/>
          </a:p>
          <a:p>
            <a:r>
              <a:rPr lang="es-ES" sz="3100" dirty="0"/>
              <a:t>En la mayoría de casos, </a:t>
            </a:r>
            <a:r>
              <a:rPr lang="es-ES" sz="3100" b="1" dirty="0"/>
              <a:t>mujeres portadoras</a:t>
            </a:r>
            <a:r>
              <a:rPr lang="es-ES" sz="3100" dirty="0"/>
              <a:t>:</a:t>
            </a:r>
          </a:p>
          <a:p>
            <a:pPr lvl="1"/>
            <a:r>
              <a:rPr lang="es-ES" sz="3100" dirty="0"/>
              <a:t>Relación varón enfermo/mujer portadora: ¼  </a:t>
            </a:r>
            <a:r>
              <a:rPr lang="es-ES" sz="3100" dirty="0">
                <a:sym typeface="Wingdings" pitchFamily="2" charset="2"/>
              </a:rPr>
              <a:t> P.ej.10.000 mujeres E</a:t>
            </a:r>
          </a:p>
          <a:p>
            <a:endParaRPr lang="es-ES" sz="3100" dirty="0"/>
          </a:p>
          <a:p>
            <a:endParaRPr lang="es-ES" sz="2600" dirty="0">
              <a:latin typeface="Arial" pitchFamily="34" charset="0"/>
              <a:cs typeface="Arial" pitchFamily="34" charset="0"/>
            </a:endParaRPr>
          </a:p>
          <a:p>
            <a:pPr>
              <a:buNone/>
            </a:pPr>
            <a:r>
              <a:rPr lang="es-ES" sz="1800" dirty="0"/>
              <a:t>	</a:t>
            </a:r>
          </a:p>
        </p:txBody>
      </p:sp>
    </p:spTree>
    <p:extLst>
      <p:ext uri="{BB962C8B-B14F-4D97-AF65-F5344CB8AC3E}">
        <p14:creationId xmlns:p14="http://schemas.microsoft.com/office/powerpoint/2010/main" val="250757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entrogirasol.com/wp-content/uploads/2015/02/31.jpg"/>
          <p:cNvPicPr>
            <a:picLocks noChangeAspect="1" noChangeArrowheads="1"/>
          </p:cNvPicPr>
          <p:nvPr/>
        </p:nvPicPr>
        <p:blipFill>
          <a:blip r:embed="rId3" cstate="print"/>
          <a:srcRect l="1694" t="8186" r="50812" b="5847"/>
          <a:stretch>
            <a:fillRect/>
          </a:stretch>
        </p:blipFill>
        <p:spPr bwMode="auto">
          <a:xfrm>
            <a:off x="285720" y="2643182"/>
            <a:ext cx="3942141" cy="3448113"/>
          </a:xfrm>
          <a:prstGeom prst="rect">
            <a:avLst/>
          </a:prstGeom>
          <a:noFill/>
          <a:ln w="38100">
            <a:solidFill>
              <a:srgbClr val="C00000"/>
            </a:solidFill>
          </a:ln>
        </p:spPr>
      </p:pic>
      <p:sp>
        <p:nvSpPr>
          <p:cNvPr id="6" name="Rectangle 42"/>
          <p:cNvSpPr>
            <a:spLocks noChangeArrowheads="1"/>
          </p:cNvSpPr>
          <p:nvPr/>
        </p:nvSpPr>
        <p:spPr bwMode="auto">
          <a:xfrm>
            <a:off x="6929454" y="571480"/>
            <a:ext cx="571500" cy="571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sz="800"/>
          </a:p>
        </p:txBody>
      </p:sp>
      <p:sp>
        <p:nvSpPr>
          <p:cNvPr id="7" name="Line 43"/>
          <p:cNvSpPr>
            <a:spLocks noChangeShapeType="1"/>
          </p:cNvSpPr>
          <p:nvPr/>
        </p:nvSpPr>
        <p:spPr bwMode="auto">
          <a:xfrm>
            <a:off x="5672154" y="882630"/>
            <a:ext cx="12573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8" name="Line 44"/>
          <p:cNvSpPr>
            <a:spLocks noChangeShapeType="1"/>
          </p:cNvSpPr>
          <p:nvPr/>
        </p:nvSpPr>
        <p:spPr bwMode="auto">
          <a:xfrm>
            <a:off x="6243654" y="882630"/>
            <a:ext cx="0" cy="8001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0" name="Oval 46"/>
          <p:cNvSpPr>
            <a:spLocks noChangeArrowheads="1"/>
          </p:cNvSpPr>
          <p:nvPr/>
        </p:nvSpPr>
        <p:spPr bwMode="auto">
          <a:xfrm>
            <a:off x="4757754" y="2139930"/>
            <a:ext cx="57150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1" name="Rectangle 47"/>
          <p:cNvSpPr>
            <a:spLocks noChangeArrowheads="1"/>
          </p:cNvSpPr>
          <p:nvPr/>
        </p:nvSpPr>
        <p:spPr bwMode="auto">
          <a:xfrm>
            <a:off x="7958154" y="2139930"/>
            <a:ext cx="571500" cy="5715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sz="800"/>
          </a:p>
        </p:txBody>
      </p:sp>
      <p:sp>
        <p:nvSpPr>
          <p:cNvPr id="12" name="Rectangle 48"/>
          <p:cNvSpPr>
            <a:spLocks noChangeArrowheads="1"/>
          </p:cNvSpPr>
          <p:nvPr/>
        </p:nvSpPr>
        <p:spPr bwMode="auto">
          <a:xfrm>
            <a:off x="6929454" y="2139930"/>
            <a:ext cx="571500" cy="571500"/>
          </a:xfrm>
          <a:prstGeom prst="rect">
            <a:avLst/>
          </a:prstGeom>
          <a:solidFill>
            <a:schemeClr val="accent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sz="800"/>
          </a:p>
        </p:txBody>
      </p:sp>
      <p:sp>
        <p:nvSpPr>
          <p:cNvPr id="14" name="Line 50"/>
          <p:cNvSpPr>
            <a:spLocks noChangeShapeType="1"/>
          </p:cNvSpPr>
          <p:nvPr/>
        </p:nvSpPr>
        <p:spPr bwMode="auto">
          <a:xfrm>
            <a:off x="4986354" y="1682730"/>
            <a:ext cx="33147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5" name="Line 51"/>
          <p:cNvSpPr>
            <a:spLocks noChangeShapeType="1"/>
          </p:cNvSpPr>
          <p:nvPr/>
        </p:nvSpPr>
        <p:spPr bwMode="auto">
          <a:xfrm>
            <a:off x="4986354" y="1682730"/>
            <a:ext cx="0" cy="4572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6" name="Line 52"/>
          <p:cNvSpPr>
            <a:spLocks noChangeShapeType="1"/>
          </p:cNvSpPr>
          <p:nvPr/>
        </p:nvSpPr>
        <p:spPr bwMode="auto">
          <a:xfrm>
            <a:off x="6129354" y="1682730"/>
            <a:ext cx="0" cy="4572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7" name="Line 53"/>
          <p:cNvSpPr>
            <a:spLocks noChangeShapeType="1"/>
          </p:cNvSpPr>
          <p:nvPr/>
        </p:nvSpPr>
        <p:spPr bwMode="auto">
          <a:xfrm>
            <a:off x="7158054" y="1682730"/>
            <a:ext cx="0" cy="4572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8" name="Line 54"/>
          <p:cNvSpPr>
            <a:spLocks noChangeShapeType="1"/>
          </p:cNvSpPr>
          <p:nvPr/>
        </p:nvSpPr>
        <p:spPr bwMode="auto">
          <a:xfrm>
            <a:off x="8301054" y="1682730"/>
            <a:ext cx="0" cy="4572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9" name="18 Rectángulo"/>
          <p:cNvSpPr/>
          <p:nvPr/>
        </p:nvSpPr>
        <p:spPr>
          <a:xfrm>
            <a:off x="428596" y="428604"/>
            <a:ext cx="4357718" cy="1569660"/>
          </a:xfrm>
          <a:prstGeom prst="rect">
            <a:avLst/>
          </a:prstGeom>
        </p:spPr>
        <p:txBody>
          <a:bodyPr wrap="square">
            <a:spAutoFit/>
          </a:bodyPr>
          <a:lstStyle/>
          <a:p>
            <a:r>
              <a:rPr lang="es-ES" sz="2400" b="1" dirty="0">
                <a:solidFill>
                  <a:srgbClr val="990033"/>
                </a:solidFill>
              </a:rPr>
              <a:t>Hemofilia A y B </a:t>
            </a:r>
          </a:p>
          <a:p>
            <a:endParaRPr lang="es-ES" b="1" dirty="0">
              <a:solidFill>
                <a:srgbClr val="990033"/>
              </a:solidFill>
            </a:endParaRPr>
          </a:p>
          <a:p>
            <a:r>
              <a:rPr lang="es-ES" b="1" dirty="0">
                <a:solidFill>
                  <a:srgbClr val="990033"/>
                </a:solidFill>
              </a:rPr>
              <a:t>Herencia Recesiva ligada al cromosoma X</a:t>
            </a:r>
          </a:p>
          <a:p>
            <a:endParaRPr lang="es-ES" b="1" dirty="0">
              <a:solidFill>
                <a:srgbClr val="990033"/>
              </a:solidFill>
            </a:endParaRPr>
          </a:p>
        </p:txBody>
      </p:sp>
      <p:sp>
        <p:nvSpPr>
          <p:cNvPr id="21" name="20 CuadroTexto"/>
          <p:cNvSpPr txBox="1"/>
          <p:nvPr/>
        </p:nvSpPr>
        <p:spPr>
          <a:xfrm>
            <a:off x="4286248" y="2928934"/>
            <a:ext cx="4857752" cy="3508653"/>
          </a:xfrm>
          <a:prstGeom prst="rect">
            <a:avLst/>
          </a:prstGeom>
          <a:noFill/>
        </p:spPr>
        <p:txBody>
          <a:bodyPr wrap="square" rtlCol="0">
            <a:spAutoFit/>
          </a:bodyPr>
          <a:lstStyle/>
          <a:p>
            <a:r>
              <a:rPr lang="es-ES" sz="2400" b="1" dirty="0"/>
              <a:t>MUJER PORTADORA-VARÓN SANO</a:t>
            </a:r>
          </a:p>
          <a:p>
            <a:endParaRPr lang="es-ES" sz="2400" b="1" dirty="0"/>
          </a:p>
          <a:p>
            <a:endParaRPr lang="es-ES" b="1" dirty="0"/>
          </a:p>
          <a:p>
            <a:r>
              <a:rPr lang="es-ES" sz="2200" dirty="0"/>
              <a:t>-</a:t>
            </a:r>
            <a:r>
              <a:rPr lang="es-ES" sz="2200" b="1" dirty="0"/>
              <a:t>varones:</a:t>
            </a:r>
          </a:p>
          <a:p>
            <a:r>
              <a:rPr lang="es-ES" sz="2200" dirty="0"/>
              <a:t> 50% afectos, 50% sanos</a:t>
            </a:r>
          </a:p>
          <a:p>
            <a:endParaRPr lang="es-ES" sz="2200" dirty="0"/>
          </a:p>
          <a:p>
            <a:r>
              <a:rPr lang="es-ES" sz="2200" dirty="0"/>
              <a:t>-</a:t>
            </a:r>
            <a:r>
              <a:rPr lang="es-ES" sz="2200" b="1" dirty="0"/>
              <a:t>mujeres:</a:t>
            </a:r>
          </a:p>
          <a:p>
            <a:r>
              <a:rPr lang="es-ES" sz="2200" dirty="0"/>
              <a:t>50% portadoras</a:t>
            </a:r>
          </a:p>
          <a:p>
            <a:r>
              <a:rPr lang="es-ES" sz="2200" dirty="0"/>
              <a:t>50% no portadoras </a:t>
            </a:r>
          </a:p>
        </p:txBody>
      </p:sp>
      <p:sp>
        <p:nvSpPr>
          <p:cNvPr id="20" name="Oval 4"/>
          <p:cNvSpPr>
            <a:spLocks noChangeArrowheads="1"/>
          </p:cNvSpPr>
          <p:nvPr/>
        </p:nvSpPr>
        <p:spPr bwMode="auto">
          <a:xfrm>
            <a:off x="5072066" y="571480"/>
            <a:ext cx="57150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23" name="Oval 4"/>
          <p:cNvSpPr>
            <a:spLocks noChangeArrowheads="1"/>
          </p:cNvSpPr>
          <p:nvPr/>
        </p:nvSpPr>
        <p:spPr bwMode="auto">
          <a:xfrm>
            <a:off x="5072066" y="571480"/>
            <a:ext cx="57150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24" name="Oval 6"/>
          <p:cNvSpPr>
            <a:spLocks noChangeArrowheads="1"/>
          </p:cNvSpPr>
          <p:nvPr/>
        </p:nvSpPr>
        <p:spPr bwMode="auto">
          <a:xfrm>
            <a:off x="5300666" y="800080"/>
            <a:ext cx="114300" cy="114300"/>
          </a:xfrm>
          <a:prstGeom prst="ellipse">
            <a:avLst/>
          </a:pr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25" name="Oval 4"/>
          <p:cNvSpPr>
            <a:spLocks noChangeArrowheads="1"/>
          </p:cNvSpPr>
          <p:nvPr/>
        </p:nvSpPr>
        <p:spPr bwMode="auto">
          <a:xfrm>
            <a:off x="5857884" y="2143116"/>
            <a:ext cx="57150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26" name="Oval 6"/>
          <p:cNvSpPr>
            <a:spLocks noChangeArrowheads="1"/>
          </p:cNvSpPr>
          <p:nvPr/>
        </p:nvSpPr>
        <p:spPr bwMode="auto">
          <a:xfrm>
            <a:off x="6086484" y="2371716"/>
            <a:ext cx="114300" cy="114300"/>
          </a:xfrm>
          <a:prstGeom prst="ellipse">
            <a:avLst/>
          </a:pr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6177880" y="680120"/>
            <a:ext cx="57150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4" name="Rectangle 3"/>
          <p:cNvSpPr>
            <a:spLocks noChangeArrowheads="1"/>
          </p:cNvSpPr>
          <p:nvPr/>
        </p:nvSpPr>
        <p:spPr bwMode="auto">
          <a:xfrm>
            <a:off x="7435180" y="680120"/>
            <a:ext cx="571500" cy="571500"/>
          </a:xfrm>
          <a:prstGeom prst="rect">
            <a:avLst/>
          </a:prstGeom>
          <a:solidFill>
            <a:schemeClr val="accent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sz="800"/>
          </a:p>
        </p:txBody>
      </p:sp>
      <p:sp>
        <p:nvSpPr>
          <p:cNvPr id="5" name="Oval 4"/>
          <p:cNvSpPr>
            <a:spLocks noChangeArrowheads="1"/>
          </p:cNvSpPr>
          <p:nvPr/>
        </p:nvSpPr>
        <p:spPr bwMode="auto">
          <a:xfrm>
            <a:off x="5834980" y="1937420"/>
            <a:ext cx="57150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6" name="Rectangle 5"/>
          <p:cNvSpPr>
            <a:spLocks noChangeArrowheads="1"/>
          </p:cNvSpPr>
          <p:nvPr/>
        </p:nvSpPr>
        <p:spPr bwMode="auto">
          <a:xfrm>
            <a:off x="7778080" y="1937420"/>
            <a:ext cx="571500" cy="571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sz="800"/>
          </a:p>
        </p:txBody>
      </p:sp>
      <p:sp>
        <p:nvSpPr>
          <p:cNvPr id="7" name="Oval 6"/>
          <p:cNvSpPr>
            <a:spLocks noChangeArrowheads="1"/>
          </p:cNvSpPr>
          <p:nvPr/>
        </p:nvSpPr>
        <p:spPr bwMode="auto">
          <a:xfrm>
            <a:off x="6063580" y="2166020"/>
            <a:ext cx="114300" cy="114300"/>
          </a:xfrm>
          <a:prstGeom prst="ellipse">
            <a:avLst/>
          </a:pr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8" name="Line 7"/>
          <p:cNvSpPr>
            <a:spLocks noChangeShapeType="1"/>
          </p:cNvSpPr>
          <p:nvPr/>
        </p:nvSpPr>
        <p:spPr bwMode="auto">
          <a:xfrm>
            <a:off x="6749380" y="908720"/>
            <a:ext cx="6858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9" name="Line 8"/>
          <p:cNvSpPr>
            <a:spLocks noChangeShapeType="1"/>
          </p:cNvSpPr>
          <p:nvPr/>
        </p:nvSpPr>
        <p:spPr bwMode="auto">
          <a:xfrm>
            <a:off x="7092280" y="908720"/>
            <a:ext cx="0" cy="128428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0" name="Line 9"/>
          <p:cNvSpPr>
            <a:spLocks noChangeShapeType="1"/>
          </p:cNvSpPr>
          <p:nvPr/>
        </p:nvSpPr>
        <p:spPr bwMode="auto">
          <a:xfrm>
            <a:off x="6406480" y="2193007"/>
            <a:ext cx="13716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pic>
        <p:nvPicPr>
          <p:cNvPr id="19" name="Picture 4" descr="Image result for herencia ligada al X padre afecto"/>
          <p:cNvPicPr>
            <a:picLocks noChangeAspect="1" noChangeArrowheads="1"/>
          </p:cNvPicPr>
          <p:nvPr/>
        </p:nvPicPr>
        <p:blipFill>
          <a:blip r:embed="rId3" cstate="print"/>
          <a:srcRect t="5662"/>
          <a:stretch>
            <a:fillRect/>
          </a:stretch>
        </p:blipFill>
        <p:spPr bwMode="auto">
          <a:xfrm>
            <a:off x="571472" y="3143248"/>
            <a:ext cx="2790825" cy="2399189"/>
          </a:xfrm>
          <a:prstGeom prst="rect">
            <a:avLst/>
          </a:prstGeom>
          <a:noFill/>
          <a:ln w="38100">
            <a:solidFill>
              <a:srgbClr val="C00000"/>
            </a:solidFill>
          </a:ln>
        </p:spPr>
      </p:pic>
      <p:sp>
        <p:nvSpPr>
          <p:cNvPr id="22" name="21 Rectángulo"/>
          <p:cNvSpPr/>
          <p:nvPr/>
        </p:nvSpPr>
        <p:spPr>
          <a:xfrm>
            <a:off x="571472" y="571480"/>
            <a:ext cx="4097256" cy="1138773"/>
          </a:xfrm>
          <a:prstGeom prst="rect">
            <a:avLst/>
          </a:prstGeom>
        </p:spPr>
        <p:txBody>
          <a:bodyPr wrap="square">
            <a:spAutoFit/>
          </a:bodyPr>
          <a:lstStyle/>
          <a:p>
            <a:r>
              <a:rPr lang="es-ES" sz="2400" b="1" dirty="0">
                <a:solidFill>
                  <a:srgbClr val="990033"/>
                </a:solidFill>
              </a:rPr>
              <a:t>Hemofilia A y B </a:t>
            </a:r>
          </a:p>
          <a:p>
            <a:r>
              <a:rPr lang="es-ES" sz="2200" b="1" dirty="0">
                <a:solidFill>
                  <a:srgbClr val="990033"/>
                </a:solidFill>
              </a:rPr>
              <a:t>Herencia Recesiva ligada al cromosoma X</a:t>
            </a:r>
          </a:p>
        </p:txBody>
      </p:sp>
      <p:sp>
        <p:nvSpPr>
          <p:cNvPr id="14" name="13 CuadroTexto"/>
          <p:cNvSpPr txBox="1"/>
          <p:nvPr/>
        </p:nvSpPr>
        <p:spPr>
          <a:xfrm>
            <a:off x="3714744" y="3143248"/>
            <a:ext cx="5072098" cy="1846659"/>
          </a:xfrm>
          <a:prstGeom prst="rect">
            <a:avLst/>
          </a:prstGeom>
          <a:noFill/>
        </p:spPr>
        <p:txBody>
          <a:bodyPr wrap="square" rtlCol="0">
            <a:spAutoFit/>
          </a:bodyPr>
          <a:lstStyle/>
          <a:p>
            <a:r>
              <a:rPr lang="es-ES" sz="2400" b="1" dirty="0"/>
              <a:t>MUJER NO PORTADORA-VARÓN HEMOFÍLICO</a:t>
            </a:r>
          </a:p>
          <a:p>
            <a:endParaRPr lang="es-ES" dirty="0"/>
          </a:p>
          <a:p>
            <a:r>
              <a:rPr lang="es-ES" dirty="0"/>
              <a:t>-</a:t>
            </a:r>
            <a:r>
              <a:rPr lang="es-ES" sz="2400" b="1" dirty="0"/>
              <a:t>varones </a:t>
            </a:r>
            <a:r>
              <a:rPr lang="es-ES" sz="2400" dirty="0"/>
              <a:t>100% sanos</a:t>
            </a:r>
          </a:p>
          <a:p>
            <a:r>
              <a:rPr lang="es-ES" sz="2400" dirty="0"/>
              <a:t>-</a:t>
            </a:r>
            <a:r>
              <a:rPr lang="es-ES" sz="2400" b="1" dirty="0"/>
              <a:t>mujeres</a:t>
            </a:r>
            <a:r>
              <a:rPr lang="es-ES" sz="2400" dirty="0"/>
              <a:t> 100% portadoras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2"/>
          <p:cNvGraphicFramePr>
            <a:graphicFrameLocks noChangeAspect="1"/>
          </p:cNvGraphicFramePr>
          <p:nvPr/>
        </p:nvGraphicFramePr>
        <p:xfrm>
          <a:off x="899592" y="764704"/>
          <a:ext cx="2717800" cy="2603500"/>
        </p:xfrm>
        <a:graphic>
          <a:graphicData uri="http://schemas.openxmlformats.org/presentationml/2006/ole">
            <mc:AlternateContent xmlns:mc="http://schemas.openxmlformats.org/markup-compatibility/2006">
              <mc:Choice xmlns:v="urn:schemas-microsoft-com:vml" Requires="v">
                <p:oleObj name="Diapositiva" r:id="rId3" imgW="4568900" imgH="3425883" progId="PowerPoint.Slide.12">
                  <p:embed/>
                </p:oleObj>
              </mc:Choice>
              <mc:Fallback>
                <p:oleObj name="Diapositiva" r:id="rId3" imgW="4568900" imgH="3425883" progId="PowerPoint.Slide.12">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l="55156" t="7356" r="11819" b="50439"/>
                      <a:stretch>
                        <a:fillRect/>
                      </a:stretch>
                    </p:blipFill>
                    <p:spPr bwMode="auto">
                      <a:xfrm>
                        <a:off x="899592" y="764704"/>
                        <a:ext cx="2717800" cy="2603500"/>
                      </a:xfrm>
                      <a:prstGeom prst="rect">
                        <a:avLst/>
                      </a:prstGeom>
                      <a:solidFill>
                        <a:schemeClr val="bg1"/>
                      </a:solidFill>
                      <a:ln w="38100">
                        <a:solidFill>
                          <a:srgbClr val="CC3300"/>
                        </a:solidFill>
                        <a:miter lim="800000"/>
                        <a:headEnd/>
                        <a:tailEnd/>
                      </a:ln>
                    </p:spPr>
                  </p:pic>
                </p:oleObj>
              </mc:Fallback>
            </mc:AlternateContent>
          </a:graphicData>
        </a:graphic>
      </p:graphicFrame>
      <p:sp>
        <p:nvSpPr>
          <p:cNvPr id="3" name="Oval 25"/>
          <p:cNvSpPr>
            <a:spLocks noChangeArrowheads="1"/>
          </p:cNvSpPr>
          <p:nvPr/>
        </p:nvSpPr>
        <p:spPr bwMode="auto">
          <a:xfrm>
            <a:off x="5372100" y="3738736"/>
            <a:ext cx="57150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4" name="Oval 26"/>
          <p:cNvSpPr>
            <a:spLocks noChangeArrowheads="1"/>
          </p:cNvSpPr>
          <p:nvPr/>
        </p:nvSpPr>
        <p:spPr bwMode="auto">
          <a:xfrm>
            <a:off x="5600700" y="3967336"/>
            <a:ext cx="114300" cy="114300"/>
          </a:xfrm>
          <a:prstGeom prst="ellipse">
            <a:avLst/>
          </a:pr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5" name="Rectangle 27"/>
          <p:cNvSpPr>
            <a:spLocks noChangeArrowheads="1"/>
          </p:cNvSpPr>
          <p:nvPr/>
        </p:nvSpPr>
        <p:spPr bwMode="auto">
          <a:xfrm>
            <a:off x="7772400" y="3738736"/>
            <a:ext cx="571500" cy="571500"/>
          </a:xfrm>
          <a:prstGeom prst="rect">
            <a:avLst/>
          </a:prstGeom>
          <a:solidFill>
            <a:schemeClr val="accent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sz="800"/>
          </a:p>
        </p:txBody>
      </p:sp>
      <p:sp>
        <p:nvSpPr>
          <p:cNvPr id="6" name="Oval 28"/>
          <p:cNvSpPr>
            <a:spLocks noChangeArrowheads="1"/>
          </p:cNvSpPr>
          <p:nvPr/>
        </p:nvSpPr>
        <p:spPr bwMode="auto">
          <a:xfrm>
            <a:off x="7315200" y="4996036"/>
            <a:ext cx="571500" cy="5715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7" name="Rectangle 29"/>
          <p:cNvSpPr>
            <a:spLocks noChangeArrowheads="1"/>
          </p:cNvSpPr>
          <p:nvPr/>
        </p:nvSpPr>
        <p:spPr bwMode="auto">
          <a:xfrm>
            <a:off x="5943600" y="4996036"/>
            <a:ext cx="571500" cy="571500"/>
          </a:xfrm>
          <a:prstGeom prst="rect">
            <a:avLst/>
          </a:prstGeom>
          <a:solidFill>
            <a:schemeClr val="accent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sz="800"/>
          </a:p>
        </p:txBody>
      </p:sp>
      <p:sp>
        <p:nvSpPr>
          <p:cNvPr id="8" name="Rectangle 30"/>
          <p:cNvSpPr>
            <a:spLocks noChangeArrowheads="1"/>
          </p:cNvSpPr>
          <p:nvPr/>
        </p:nvSpPr>
        <p:spPr bwMode="auto">
          <a:xfrm>
            <a:off x="4572000" y="4996036"/>
            <a:ext cx="571500" cy="5715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sz="800"/>
          </a:p>
        </p:txBody>
      </p:sp>
      <p:sp>
        <p:nvSpPr>
          <p:cNvPr id="9" name="Oval 31"/>
          <p:cNvSpPr>
            <a:spLocks noChangeArrowheads="1"/>
          </p:cNvSpPr>
          <p:nvPr/>
        </p:nvSpPr>
        <p:spPr bwMode="auto">
          <a:xfrm>
            <a:off x="7543800" y="5224636"/>
            <a:ext cx="114300" cy="114300"/>
          </a:xfrm>
          <a:prstGeom prst="ellipse">
            <a:avLst/>
          </a:pr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0" name="Oval 32"/>
          <p:cNvSpPr>
            <a:spLocks noChangeArrowheads="1"/>
          </p:cNvSpPr>
          <p:nvPr/>
        </p:nvSpPr>
        <p:spPr bwMode="auto">
          <a:xfrm>
            <a:off x="8572500" y="4996036"/>
            <a:ext cx="571500" cy="571500"/>
          </a:xfrm>
          <a:prstGeom prst="ellipse">
            <a:avLst/>
          </a:pr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1" name="Line 33"/>
          <p:cNvSpPr>
            <a:spLocks noChangeShapeType="1"/>
          </p:cNvSpPr>
          <p:nvPr/>
        </p:nvSpPr>
        <p:spPr bwMode="auto">
          <a:xfrm>
            <a:off x="5943600" y="3967336"/>
            <a:ext cx="18288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2" name="Line 34"/>
          <p:cNvSpPr>
            <a:spLocks noChangeShapeType="1"/>
          </p:cNvSpPr>
          <p:nvPr/>
        </p:nvSpPr>
        <p:spPr bwMode="auto">
          <a:xfrm>
            <a:off x="6858000" y="3967336"/>
            <a:ext cx="0" cy="6858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3" name="Line 35"/>
          <p:cNvSpPr>
            <a:spLocks noChangeShapeType="1"/>
          </p:cNvSpPr>
          <p:nvPr/>
        </p:nvSpPr>
        <p:spPr bwMode="auto">
          <a:xfrm>
            <a:off x="4800600" y="4653136"/>
            <a:ext cx="41148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4" name="Line 36"/>
          <p:cNvSpPr>
            <a:spLocks noChangeShapeType="1"/>
          </p:cNvSpPr>
          <p:nvPr/>
        </p:nvSpPr>
        <p:spPr bwMode="auto">
          <a:xfrm>
            <a:off x="4800600" y="4653136"/>
            <a:ext cx="0" cy="342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5" name="Line 37"/>
          <p:cNvSpPr>
            <a:spLocks noChangeShapeType="1"/>
          </p:cNvSpPr>
          <p:nvPr/>
        </p:nvSpPr>
        <p:spPr bwMode="auto">
          <a:xfrm>
            <a:off x="6286500" y="4653136"/>
            <a:ext cx="0" cy="342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6" name="Line 38"/>
          <p:cNvSpPr>
            <a:spLocks noChangeShapeType="1"/>
          </p:cNvSpPr>
          <p:nvPr/>
        </p:nvSpPr>
        <p:spPr bwMode="auto">
          <a:xfrm>
            <a:off x="7658100" y="4653136"/>
            <a:ext cx="0" cy="342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7" name="Line 39"/>
          <p:cNvSpPr>
            <a:spLocks noChangeShapeType="1"/>
          </p:cNvSpPr>
          <p:nvPr/>
        </p:nvSpPr>
        <p:spPr bwMode="auto">
          <a:xfrm>
            <a:off x="8915400" y="4653136"/>
            <a:ext cx="0" cy="342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sz="800"/>
          </a:p>
        </p:txBody>
      </p:sp>
      <p:sp>
        <p:nvSpPr>
          <p:cNvPr id="18" name="17 Rectángulo"/>
          <p:cNvSpPr/>
          <p:nvPr/>
        </p:nvSpPr>
        <p:spPr>
          <a:xfrm>
            <a:off x="4572000" y="1268760"/>
            <a:ext cx="4143404" cy="1200329"/>
          </a:xfrm>
          <a:prstGeom prst="rect">
            <a:avLst/>
          </a:prstGeom>
        </p:spPr>
        <p:txBody>
          <a:bodyPr wrap="square">
            <a:spAutoFit/>
          </a:bodyPr>
          <a:lstStyle/>
          <a:p>
            <a:r>
              <a:rPr lang="es-ES" sz="2400" b="1" dirty="0">
                <a:solidFill>
                  <a:srgbClr val="990033"/>
                </a:solidFill>
              </a:rPr>
              <a:t>Hemofilia A y B </a:t>
            </a:r>
          </a:p>
          <a:p>
            <a:r>
              <a:rPr lang="es-ES" sz="2400" b="1" dirty="0">
                <a:solidFill>
                  <a:srgbClr val="990033"/>
                </a:solidFill>
              </a:rPr>
              <a:t>Herencia Recesiva ligada al cromosoma X</a:t>
            </a:r>
          </a:p>
        </p:txBody>
      </p:sp>
      <p:sp>
        <p:nvSpPr>
          <p:cNvPr id="22" name="21 CuadroTexto"/>
          <p:cNvSpPr txBox="1"/>
          <p:nvPr/>
        </p:nvSpPr>
        <p:spPr>
          <a:xfrm>
            <a:off x="285720" y="3643314"/>
            <a:ext cx="3672408" cy="3046988"/>
          </a:xfrm>
          <a:prstGeom prst="rect">
            <a:avLst/>
          </a:prstGeom>
          <a:noFill/>
        </p:spPr>
        <p:txBody>
          <a:bodyPr wrap="square" rtlCol="0">
            <a:spAutoFit/>
          </a:bodyPr>
          <a:lstStyle/>
          <a:p>
            <a:r>
              <a:rPr lang="es-ES" sz="2400" b="1" dirty="0"/>
              <a:t>MUJER PORTADORA- VARÓN HEMOFÍLICO</a:t>
            </a:r>
          </a:p>
          <a:p>
            <a:endParaRPr lang="es-ES" sz="1200" b="1" dirty="0"/>
          </a:p>
          <a:p>
            <a:r>
              <a:rPr lang="es-ES" dirty="0"/>
              <a:t>-</a:t>
            </a:r>
            <a:r>
              <a:rPr lang="es-ES" sz="2200" b="1" dirty="0"/>
              <a:t>varones:</a:t>
            </a:r>
          </a:p>
          <a:p>
            <a:r>
              <a:rPr lang="es-ES" sz="2200" dirty="0"/>
              <a:t>50% afectos, 50% sanos</a:t>
            </a:r>
          </a:p>
          <a:p>
            <a:endParaRPr lang="es-ES" sz="2200" dirty="0"/>
          </a:p>
          <a:p>
            <a:r>
              <a:rPr lang="es-ES" sz="2200" dirty="0"/>
              <a:t>-</a:t>
            </a:r>
            <a:r>
              <a:rPr lang="es-ES" sz="2200" b="1" dirty="0"/>
              <a:t>mujeres:</a:t>
            </a:r>
          </a:p>
          <a:p>
            <a:r>
              <a:rPr lang="es-ES" sz="2200" dirty="0"/>
              <a:t>50% afectas</a:t>
            </a:r>
          </a:p>
          <a:p>
            <a:r>
              <a:rPr lang="es-ES" sz="2200" dirty="0"/>
              <a:t>50% portadoras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www.unav.es/ocw/genetica/ligadaX.jpg"/>
          <p:cNvPicPr>
            <a:picLocks noChangeAspect="1" noChangeArrowheads="1"/>
          </p:cNvPicPr>
          <p:nvPr/>
        </p:nvPicPr>
        <p:blipFill>
          <a:blip r:embed="rId3" cstate="print"/>
          <a:srcRect/>
          <a:stretch>
            <a:fillRect/>
          </a:stretch>
        </p:blipFill>
        <p:spPr bwMode="auto">
          <a:xfrm>
            <a:off x="357158" y="1928802"/>
            <a:ext cx="4405300" cy="2649958"/>
          </a:xfrm>
          <a:prstGeom prst="rect">
            <a:avLst/>
          </a:prstGeom>
          <a:noFill/>
        </p:spPr>
      </p:pic>
      <p:sp>
        <p:nvSpPr>
          <p:cNvPr id="4" name="3 Título"/>
          <p:cNvSpPr>
            <a:spLocks noGrp="1"/>
          </p:cNvSpPr>
          <p:nvPr>
            <p:ph type="title"/>
          </p:nvPr>
        </p:nvSpPr>
        <p:spPr/>
        <p:txBody>
          <a:bodyPr/>
          <a:lstStyle/>
          <a:p>
            <a:r>
              <a:rPr lang="es-ES" dirty="0">
                <a:solidFill>
                  <a:srgbClr val="C00000"/>
                </a:solidFill>
              </a:rPr>
              <a:t>Importancia del árbol genealógico</a:t>
            </a:r>
          </a:p>
        </p:txBody>
      </p:sp>
      <p:sp>
        <p:nvSpPr>
          <p:cNvPr id="6" name="5 Marcador de contenido"/>
          <p:cNvSpPr>
            <a:spLocks noGrp="1"/>
          </p:cNvSpPr>
          <p:nvPr>
            <p:ph sz="quarter" idx="2"/>
          </p:nvPr>
        </p:nvSpPr>
        <p:spPr/>
        <p:txBody>
          <a:bodyPr/>
          <a:lstStyle/>
          <a:p>
            <a:r>
              <a:rPr lang="es-ES" dirty="0"/>
              <a:t>Ubicar a cada una de las mujeres y valorar, según la relación de parentesco con los varones afectados, sus probabilidades teóricas de ser portadoras</a:t>
            </a:r>
          </a:p>
          <a:p>
            <a:endParaRPr lang="es-ES" dirty="0"/>
          </a:p>
          <a:p>
            <a:r>
              <a:rPr lang="es-ES" dirty="0"/>
              <a:t>En cada familia es importante identificar las portadoras</a:t>
            </a:r>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C00000"/>
                </a:solidFill>
              </a:rPr>
              <a:t>TIPOS DE PORTADORAS</a:t>
            </a:r>
          </a:p>
        </p:txBody>
      </p:sp>
      <p:sp>
        <p:nvSpPr>
          <p:cNvPr id="3" name="2 Marcador de contenido"/>
          <p:cNvSpPr>
            <a:spLocks noGrp="1"/>
          </p:cNvSpPr>
          <p:nvPr>
            <p:ph sz="quarter" idx="1"/>
          </p:nvPr>
        </p:nvSpPr>
        <p:spPr/>
        <p:txBody>
          <a:bodyPr/>
          <a:lstStyle/>
          <a:p>
            <a:r>
              <a:rPr lang="es-ES" dirty="0"/>
              <a:t>Tipos de portadoras</a:t>
            </a:r>
          </a:p>
          <a:p>
            <a:pPr lvl="1"/>
            <a:r>
              <a:rPr lang="es-ES" dirty="0"/>
              <a:t>P-OBLIGADAS: con seguridad son portadoras</a:t>
            </a:r>
          </a:p>
          <a:p>
            <a:pPr lvl="2"/>
            <a:r>
              <a:rPr lang="es-ES" dirty="0"/>
              <a:t>Todas las hijas de un varón afectado de hemofilia</a:t>
            </a:r>
          </a:p>
          <a:p>
            <a:pPr lvl="2"/>
            <a:r>
              <a:rPr lang="es-ES" dirty="0"/>
              <a:t>Las mujeres con más de un hijo con hemofilia</a:t>
            </a:r>
          </a:p>
          <a:p>
            <a:pPr lvl="2"/>
            <a:r>
              <a:rPr lang="es-ES" dirty="0"/>
              <a:t>Mujeres con hijo hemofílico + AF vía materna de varón con </a:t>
            </a:r>
            <a:r>
              <a:rPr lang="es-ES" dirty="0" err="1"/>
              <a:t>hemoflia</a:t>
            </a:r>
            <a:endParaRPr lang="es-ES" dirty="0"/>
          </a:p>
          <a:p>
            <a:pPr lvl="2"/>
            <a:endParaRPr lang="es-ES" dirty="0"/>
          </a:p>
          <a:p>
            <a:pPr lvl="1"/>
            <a:r>
              <a:rPr lang="es-ES" dirty="0"/>
              <a:t>P-POSIBLES: pueden serlo por árbol genealógico</a:t>
            </a:r>
          </a:p>
          <a:p>
            <a:pPr lvl="2"/>
            <a:r>
              <a:rPr lang="es-ES" dirty="0"/>
              <a:t>Mujeres con un solo hijo afecto sin AF</a:t>
            </a:r>
          </a:p>
          <a:p>
            <a:pPr lvl="2"/>
            <a:r>
              <a:rPr lang="es-ES" dirty="0"/>
              <a:t>Todas las hijas de una mujer P-OBLIGADA</a:t>
            </a:r>
          </a:p>
          <a:p>
            <a:pPr lvl="2"/>
            <a:r>
              <a:rPr lang="es-ES" dirty="0"/>
              <a:t>Todas las mujeres con AF de hemofilia vía materna </a:t>
            </a:r>
          </a:p>
          <a:p>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5159</TotalTime>
  <Words>4036</Words>
  <Application>Microsoft Office PowerPoint</Application>
  <PresentationFormat>Presentación en pantalla (4:3)</PresentationFormat>
  <Paragraphs>355</Paragraphs>
  <Slides>38</Slides>
  <Notes>32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6" baseType="lpstr">
      <vt:lpstr>Arial</vt:lpstr>
      <vt:lpstr>Bookman Old Style</vt:lpstr>
      <vt:lpstr>Gill Sans MT</vt:lpstr>
      <vt:lpstr>Wingdings</vt:lpstr>
      <vt:lpstr>Wingdings 3</vt:lpstr>
      <vt:lpstr>Origen</vt:lpstr>
      <vt:lpstr>Diapositiva</vt:lpstr>
      <vt:lpstr>Película de vídeo</vt:lpstr>
      <vt:lpstr>Presentación de PowerPoint</vt:lpstr>
      <vt:lpstr>Introducción</vt:lpstr>
      <vt:lpstr>Hemofilia A y B. ¿Cómo se heredan?</vt:lpstr>
      <vt:lpstr>Hemofilia A y B. ¿Cómo se heredan?</vt:lpstr>
      <vt:lpstr>Presentación de PowerPoint</vt:lpstr>
      <vt:lpstr>Presentación de PowerPoint</vt:lpstr>
      <vt:lpstr>Presentación de PowerPoint</vt:lpstr>
      <vt:lpstr>Importancia del árbol genealógico</vt:lpstr>
      <vt:lpstr>TIPOS DE PORTADORAS</vt:lpstr>
      <vt:lpstr>Importancia de detectar portadoras</vt:lpstr>
      <vt:lpstr>Mujeres portadoras, sintomáticas: Lyonización del X</vt:lpstr>
      <vt:lpstr>Clínica de la mujer portadora de hemofilia no embarazada</vt:lpstr>
      <vt:lpstr>Diagnóstico de las portadoras</vt:lpstr>
      <vt:lpstr>Estudios genéticos</vt:lpstr>
      <vt:lpstr>Estudios genéticos</vt:lpstr>
      <vt:lpstr>Gen del Factor VIII</vt:lpstr>
      <vt:lpstr>Gen del Factor IX</vt:lpstr>
      <vt:lpstr>¿Qué precauciones debe tomar una portadora si se queda embarazada?  </vt:lpstr>
      <vt:lpstr>¿Qué precauciones debe tomar una portadora si se queda embarazada?  </vt:lpstr>
      <vt:lpstr>Opciones reproductivas en portadoras de hemofilia</vt:lpstr>
      <vt:lpstr>¿Por qué hay casos en los que no se realiza diagnóstico prenatal?</vt:lpstr>
      <vt:lpstr>Pruebas de diagnóstico prenatal</vt:lpstr>
      <vt:lpstr>Determinación del sexo fetal en sangre materna</vt:lpstr>
      <vt:lpstr>Diagnóstico del sexo fetal mediante ecografía del 2T</vt:lpstr>
      <vt:lpstr>Pruebas de diagnóstico prenatal</vt:lpstr>
      <vt:lpstr>Amniocentesis</vt:lpstr>
      <vt:lpstr>Biopsia de vellosidades coriales</vt:lpstr>
      <vt:lpstr>Pruebas de diagnóstico genético preimplantacional (DGPI)</vt:lpstr>
      <vt:lpstr>Diagnóstico genético pre-implantacional (DGPI)</vt:lpstr>
      <vt:lpstr>Diagnóstico genético pre-implantacional (DGPI)</vt:lpstr>
      <vt:lpstr>Diagnóstico genético pre-implantacional (DGPI)</vt:lpstr>
      <vt:lpstr>Importancia desde el punto de vista obstétrico </vt:lpstr>
      <vt:lpstr>Gestación en mujeres portadoras de hemofilia</vt:lpstr>
      <vt:lpstr>Cuidados recomendados en gestante portadora</vt:lpstr>
      <vt:lpstr>Situaciones de riesgo en gestantes portadoras</vt:lpstr>
      <vt:lpstr>Cuidados recomendados</vt:lpstr>
      <vt:lpstr>Cuidados recomendados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INDICACIONES ACTUALES DE: BIOPSIA CORIAL AMNIOCENTESIS  CORDOCENTESIS  </dc:title>
  <dc:creator>Maria</dc:creator>
  <cp:lastModifiedBy>Ander Larrea Mateos</cp:lastModifiedBy>
  <cp:revision>397</cp:revision>
  <dcterms:created xsi:type="dcterms:W3CDTF">2012-10-15T05:27:36Z</dcterms:created>
  <dcterms:modified xsi:type="dcterms:W3CDTF">2022-10-22T11:36:20Z</dcterms:modified>
</cp:coreProperties>
</file>